
<file path=[Content_Types].xml><?xml version="1.0" encoding="utf-8"?>
<Types xmlns="http://schemas.openxmlformats.org/package/2006/content-types">
  <Default Extension="png" ContentType="image/png"/>
  <Default Extension="mp3" ContentType="audio/m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6"/>
  </p:notesMasterIdLst>
  <p:handoutMasterIdLst>
    <p:handoutMasterId r:id="rId47"/>
  </p:handoutMasterIdLst>
  <p:sldIdLst>
    <p:sldId id="267" r:id="rId2"/>
    <p:sldId id="311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97" r:id="rId19"/>
    <p:sldId id="298" r:id="rId20"/>
    <p:sldId id="299" r:id="rId21"/>
    <p:sldId id="300" r:id="rId22"/>
    <p:sldId id="301" r:id="rId23"/>
    <p:sldId id="274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302" r:id="rId37"/>
    <p:sldId id="288" r:id="rId38"/>
    <p:sldId id="290" r:id="rId39"/>
    <p:sldId id="291" r:id="rId40"/>
    <p:sldId id="292" r:id="rId41"/>
    <p:sldId id="293" r:id="rId42"/>
    <p:sldId id="294" r:id="rId43"/>
    <p:sldId id="296" r:id="rId44"/>
    <p:sldId id="312" r:id="rId45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7553" autoAdjust="0"/>
  </p:normalViewPr>
  <p:slideViewPr>
    <p:cSldViewPr>
      <p:cViewPr varScale="1">
        <p:scale>
          <a:sx n="99" d="100"/>
          <a:sy n="99" d="100"/>
        </p:scale>
        <p:origin x="17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29E9F54-832F-4B50-AF4D-2746208F656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93091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de-DE" altLang="de-DE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7E30D1B-0F40-4AE9-8CB6-62EE35407EC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33777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DD23F8-6254-4354-BA3B-E77181D5FC19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1952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Was ist das große</a:t>
            </a:r>
            <a:r>
              <a:rPr lang="de-DE" baseline="0" dirty="0" smtClean="0"/>
              <a:t> Problem bei gasförmigen Stoffen?</a:t>
            </a:r>
          </a:p>
          <a:p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Unkalkulierbar da nur wenige sichtbar (nitrose Gase sind gelbbraun, Chlor ist grünlich) oder nur wenige riechbar (Schwefelwasserstoff nach faulen Eiern, Blausäure nach Bittermandel)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Speziell auf CO und die Maßnahmen eingehen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25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76898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Gas mit</a:t>
            </a:r>
            <a:r>
              <a:rPr lang="de-DE" baseline="0" dirty="0" smtClean="0"/>
              <a:t> Wasser niederschlagen, ist nur sinnvoll, wenn Gas auch wasserlöslich ist. 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EX- Gefahr </a:t>
            </a:r>
            <a:r>
              <a:rPr lang="de-DE" baseline="0" dirty="0" smtClean="0">
                <a:sym typeface="Wingdings" panose="05000000000000000000" pitchFamily="2" charset="2"/>
              </a:rPr>
              <a:t> Funkgeräte </a:t>
            </a:r>
            <a:r>
              <a:rPr lang="de-DE" baseline="0" dirty="0" err="1" smtClean="0">
                <a:sym typeface="Wingdings" panose="05000000000000000000" pitchFamily="2" charset="2"/>
              </a:rPr>
              <a:t>evtl</a:t>
            </a:r>
            <a:r>
              <a:rPr lang="de-DE" baseline="0" dirty="0" smtClean="0">
                <a:sym typeface="Wingdings" panose="05000000000000000000" pitchFamily="2" charset="2"/>
              </a:rPr>
              <a:t> weg lassen oder Ex- </a:t>
            </a:r>
            <a:r>
              <a:rPr lang="de-DE" baseline="0" dirty="0" err="1" smtClean="0">
                <a:sym typeface="Wingdings" panose="05000000000000000000" pitchFamily="2" charset="2"/>
              </a:rPr>
              <a:t>geschütze</a:t>
            </a:r>
            <a:r>
              <a:rPr lang="de-DE" baseline="0" dirty="0" smtClean="0">
                <a:sym typeface="Wingdings" panose="05000000000000000000" pitchFamily="2" charset="2"/>
              </a:rPr>
              <a:t> Funkgeräte verwenden.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>
                <a:sym typeface="Wingdings" panose="05000000000000000000" pitchFamily="2" charset="2"/>
              </a:rPr>
              <a:t>Kleine Haarrisse können mit einem nassen Lappen geschlossen werden –&gt; Vereisung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>
                <a:sym typeface="Wingdings" panose="05000000000000000000" pitchFamily="2" charset="2"/>
              </a:rPr>
              <a:t>Atem- und Körperschutz ist unerlässlich, da Gase hautresorptiv sein können.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27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67501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Was</a:t>
            </a:r>
            <a:r>
              <a:rPr lang="de-DE" baseline="0" dirty="0" smtClean="0"/>
              <a:t> ist Ruß? Kohlenstoff, wird in der Reifenherstellung benötigt.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30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9267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ABC-</a:t>
            </a:r>
            <a:r>
              <a:rPr lang="de-DE" baseline="0" dirty="0" smtClean="0"/>
              <a:t> Pulver nicht verwenden, da dieses in erheblichen Bestandteilen aus Sauerstoff besteht.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31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52809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Organische Peroxide</a:t>
            </a:r>
            <a:r>
              <a:rPr lang="de-DE" baseline="0" dirty="0" smtClean="0"/>
              <a:t> werden u.a. in der Kunststoffindustrie eingesetzt.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32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43318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33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34901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Was ist Gift?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34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17413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Eisenchlorid wird genutzt</a:t>
            </a:r>
            <a:r>
              <a:rPr lang="de-DE" baseline="0" dirty="0" smtClean="0"/>
              <a:t> um Belche anzurauen, damit die Farbe besser hält.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37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93797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  <p:sp>
        <p:nvSpPr>
          <p:cNvPr id="3993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5FF02-8A50-4807-8557-0377CD3517D1}" type="slidenum">
              <a:rPr lang="de-DE" smtClean="0"/>
              <a:pPr/>
              <a:t>2</a:t>
            </a:fld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42902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baseline="0" dirty="0" smtClean="0"/>
              <a:t>Das Atemschutzgerät gehört zur Sonderausrüstung. 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Ebenso gehört zur Sonderausrüstung ein Mess- und Nachweisgerät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96063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In Bereichen nach Störfallverordnung ist der Betreiber</a:t>
            </a:r>
            <a:r>
              <a:rPr lang="de-DE" baseline="0" dirty="0" smtClean="0"/>
              <a:t> verpflichtet einen Gefahrenabwehrplan zu schreiben.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39215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413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 Maßnahmengruppen</a:t>
            </a:r>
            <a:r>
              <a:rPr lang="de-DE" baseline="0" dirty="0" smtClean="0"/>
              <a:t> sind aus den Gefahrenklassen aus dem Transportbereich hervorgegangen. 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Was fällt Ihnen</a:t>
            </a:r>
            <a:r>
              <a:rPr lang="de-DE" baseline="0" dirty="0" smtClean="0"/>
              <a:t> auf?</a:t>
            </a:r>
          </a:p>
          <a:p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Bei den MG fehlt die 7 </a:t>
            </a:r>
            <a:r>
              <a:rPr lang="de-DE" baseline="0" dirty="0" smtClean="0">
                <a:sym typeface="Wingdings" panose="05000000000000000000" pitchFamily="2" charset="2"/>
              </a:rPr>
              <a:t> da die </a:t>
            </a:r>
            <a:r>
              <a:rPr lang="de-DE" baseline="0" dirty="0" err="1" smtClean="0">
                <a:sym typeface="Wingdings" panose="05000000000000000000" pitchFamily="2" charset="2"/>
              </a:rPr>
              <a:t>MG´s</a:t>
            </a:r>
            <a:r>
              <a:rPr lang="de-DE" baseline="0" dirty="0" smtClean="0">
                <a:sym typeface="Wingdings" panose="05000000000000000000" pitchFamily="2" charset="2"/>
              </a:rPr>
              <a:t> nur für die C-Gefahrstoffe gelten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>
                <a:sym typeface="Wingdings" panose="05000000000000000000" pitchFamily="2" charset="2"/>
              </a:rPr>
              <a:t>Die MG 4 ist unterschiedlich  hier haben wir es auch mit Schmelzen, Stäuben und selbstentzündlichen Stoffen zu tun, sie können unterschiedliche Aggregatzustände haben.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16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08109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Sprengstoff</a:t>
            </a:r>
            <a:r>
              <a:rPr lang="de-DE" baseline="0" dirty="0" smtClean="0"/>
              <a:t> Typ B: Stoffe, die aus einer Mischung von Ammoniumnitrat oder anderen organischen Nitraten mit Explosivstoffen, wie TNT, mit oder ohne anderen Stoffen, wie Holzmehl und Aluminium- Pulver, oder einer Mischung aus Ammoniumnitrat oder anderen anorganischen Nitraten mit anderen brennbaren, nicht explosiven Stoffen bestehen. (ADR 2.2-20)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19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73893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Andere</a:t>
            </a:r>
            <a:r>
              <a:rPr lang="de-DE" baseline="0" dirty="0" smtClean="0"/>
              <a:t> Möglichkeiten neben Wasserwerfer? Hydroschilder, Düsenschläuche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23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12132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Düsenschlauch</a:t>
            </a:r>
            <a:r>
              <a:rPr lang="de-DE" baseline="0" dirty="0" smtClean="0"/>
              <a:t> von B bis 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30D1B-0F40-4AE9-8CB6-62EE35407EC4}" type="slidenum">
              <a:rPr lang="de-DE" altLang="de-DE" smtClean="0"/>
              <a:pPr/>
              <a:t>24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526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276475"/>
            <a:ext cx="8642350" cy="1295400"/>
          </a:xfrm>
          <a:prstGeom prst="rect">
            <a:avLst/>
          </a:prstGeom>
        </p:spPr>
        <p:txBody>
          <a:bodyPr wrap="square"/>
          <a:lstStyle>
            <a:lvl1pPr algn="ctr">
              <a:defRPr sz="3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968750"/>
            <a:ext cx="8642350" cy="911225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E63785-DD86-4E83-A2AD-6758870B401A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1619250" y="254000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4400" b="1">
                <a:solidFill>
                  <a:srgbClr val="DDDDDD"/>
                </a:solidFill>
                <a:latin typeface="Arial Black" panose="020B0A04020102020204" pitchFamily="34" charset="0"/>
              </a:rPr>
              <a:t>NABK</a:t>
            </a:r>
          </a:p>
        </p:txBody>
      </p:sp>
      <p:pic>
        <p:nvPicPr>
          <p:cNvPr id="118799" name="Picture 15" descr="Wappen_farb_18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39700"/>
            <a:ext cx="48101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800" name="Text Box 16"/>
          <p:cNvSpPr txBox="1">
            <a:spLocks noChangeArrowheads="1"/>
          </p:cNvSpPr>
          <p:nvPr/>
        </p:nvSpPr>
        <p:spPr bwMode="auto">
          <a:xfrm>
            <a:off x="790575" y="187325"/>
            <a:ext cx="291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b="1"/>
              <a:t>Niedersächsische Akademie</a:t>
            </a:r>
            <a:br>
              <a:rPr lang="de-DE" altLang="de-DE" sz="1200" b="1"/>
            </a:br>
            <a:r>
              <a:rPr lang="de-DE" altLang="de-DE" sz="1200" b="1"/>
              <a:t>für Brand- und Katastrophenschutz</a:t>
            </a: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7164288" y="28739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FB II.3</a:t>
            </a:r>
            <a:r>
              <a:rPr lang="de-DE" sz="1800" baseline="0" dirty="0" smtClean="0"/>
              <a:t> Technik</a:t>
            </a:r>
            <a:endParaRPr lang="de-DE" sz="1800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800" smtClean="0"/>
              <a:t>Stoffbezogene Maßnahmen C- Gefahrstoffe</a:t>
            </a:r>
            <a:endParaRPr lang="de-DE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D6A3C-3287-4027-931E-73B4FB827FD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2633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9413" y="908050"/>
            <a:ext cx="2159000" cy="522128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908050"/>
            <a:ext cx="6326188" cy="52212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0994A-DF93-44E0-B70A-94C5CE6B7EE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7218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113FC-AA96-42AB-92B5-CC95CBE4B33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7843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23316-7409-41B3-8FD3-D249404CC89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19813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449388"/>
            <a:ext cx="4241800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449388"/>
            <a:ext cx="4243388" cy="46799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728F9-82F6-4A7F-95B7-60082A71B3F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8614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3A42E-7A09-49FE-9DAE-3C1FCE148A5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2125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963FA-3EFA-4581-AC0B-2649FEE16D7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0599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2AC54-1085-419B-8D15-163CAE83D79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1623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0BF55-1951-46C6-90B4-904B9436F2D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39622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7DDBD-675D-4811-BCD3-08E523BBEBC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9196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1619250" y="254000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4400" b="1">
                <a:solidFill>
                  <a:srgbClr val="DDDDDD"/>
                </a:solidFill>
                <a:latin typeface="Arial Black" panose="020B0A04020102020204" pitchFamily="34" charset="0"/>
              </a:rPr>
              <a:t>NABK</a:t>
            </a:r>
          </a:p>
        </p:txBody>
      </p:sp>
      <p:sp>
        <p:nvSpPr>
          <p:cNvPr id="117762" name="AutoShape 2"/>
          <p:cNvSpPr>
            <a:spLocks noChangeArrowheads="1"/>
          </p:cNvSpPr>
          <p:nvPr/>
        </p:nvSpPr>
        <p:spPr bwMode="auto">
          <a:xfrm>
            <a:off x="0" y="836613"/>
            <a:ext cx="9144000" cy="468312"/>
          </a:xfrm>
          <a:prstGeom prst="roundRect">
            <a:avLst>
              <a:gd name="adj" fmla="val 241"/>
            </a:avLst>
          </a:prstGeom>
          <a:gradFill rotWithShape="1">
            <a:gsLst>
              <a:gs pos="0">
                <a:srgbClr val="E0003C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49388"/>
            <a:ext cx="8637588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2372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372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de-DE" altLang="de-DE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8175" y="62372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25F8C8-E389-41C5-8D04-A68CEA9F78D5}" type="slidenum">
              <a:rPr lang="de-DE" altLang="de-DE"/>
              <a:pPr/>
              <a:t>‹Nr.›</a:t>
            </a:fld>
            <a:endParaRPr lang="de-DE" altLang="de-DE"/>
          </a:p>
        </p:txBody>
      </p:sp>
      <p:pic>
        <p:nvPicPr>
          <p:cNvPr id="117768" name="Picture 8" descr="Wappen_farb_18mm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39700"/>
            <a:ext cx="48101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790575" y="187325"/>
            <a:ext cx="291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b="1"/>
              <a:t>Niedersächsische Akademie</a:t>
            </a:r>
            <a:br>
              <a:rPr lang="de-DE" altLang="de-DE" sz="1200" b="1"/>
            </a:br>
            <a:r>
              <a:rPr lang="de-DE" altLang="de-DE" sz="1200" b="1"/>
              <a:t>für Brand- und Katastrophenschutz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7164288" y="28739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FB II.3</a:t>
            </a:r>
            <a:r>
              <a:rPr lang="de-DE" sz="1800" baseline="0" dirty="0" smtClean="0"/>
              <a:t> Technik</a:t>
            </a:r>
            <a:endParaRPr lang="de-DE" sz="1800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800" smtClean="0"/>
              <a:t>Stoffbezogene Maßnahmen C- Gefahrstoffe</a:t>
            </a:r>
            <a:endParaRPr lang="de-DE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u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m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trocellulose.org/nitrocellulose/nitrocellulose-chip.html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UM0jtD_OWLU" TargetMode="External"/><Relationship Id="rId4" Type="http://schemas.openxmlformats.org/officeDocument/2006/relationships/image" Target="../media/image1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.ebayimg.com/00/s/NzY4WDEwMjQ=/z/fy8AAOSwU-pXvR3m/$_9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o-ulCRfgLI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UM0jtD_OWL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4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 smtClean="0"/>
              <a:t>Stoffbezogene Maßnahmen C- Gefahrstoffe</a:t>
            </a:r>
            <a:endParaRPr lang="de-DE" alt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79388" y="1268413"/>
            <a:ext cx="8947150" cy="459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C-Gefahrstoffe werden auch als</a:t>
            </a:r>
          </a:p>
          <a:p>
            <a:pPr algn="l"/>
            <a:endParaRPr lang="de-DE" altLang="de-DE" sz="800"/>
          </a:p>
          <a:p>
            <a:pPr algn="l"/>
            <a:r>
              <a:rPr lang="de-DE" altLang="de-DE"/>
              <a:t>	</a:t>
            </a:r>
            <a:r>
              <a:rPr lang="de-DE" altLang="de-DE">
                <a:solidFill>
                  <a:srgbClr val="FF0000"/>
                </a:solidFill>
              </a:rPr>
              <a:t>- Gefahrstoffe,</a:t>
            </a:r>
          </a:p>
          <a:p>
            <a:pPr algn="l"/>
            <a:r>
              <a:rPr lang="de-DE" altLang="de-DE">
                <a:solidFill>
                  <a:srgbClr val="FF0000"/>
                </a:solidFill>
              </a:rPr>
              <a:t>	- Gefahrgüter oder </a:t>
            </a:r>
          </a:p>
          <a:p>
            <a:pPr algn="l"/>
            <a:r>
              <a:rPr lang="de-DE" altLang="de-DE">
                <a:solidFill>
                  <a:srgbClr val="FF0000"/>
                </a:solidFill>
              </a:rPr>
              <a:t>	- chemische Kampfstoffe</a:t>
            </a:r>
          </a:p>
          <a:p>
            <a:pPr algn="l"/>
            <a:r>
              <a:rPr lang="de-DE" altLang="de-DE"/>
              <a:t>bezeichnet.</a:t>
            </a:r>
          </a:p>
          <a:p>
            <a:pPr algn="l"/>
            <a:endParaRPr lang="de-DE" altLang="de-DE"/>
          </a:p>
          <a:p>
            <a:pPr algn="l"/>
            <a:r>
              <a:rPr lang="de-DE" altLang="de-DE"/>
              <a:t>Zur Systematisierung der C-Gefahrstoffe wird üblicherweise die</a:t>
            </a:r>
          </a:p>
          <a:p>
            <a:pPr algn="l"/>
            <a:r>
              <a:rPr lang="de-DE" altLang="de-DE"/>
              <a:t>Einteilung der gefährlichen Güter in Klassen nach Transportrecht</a:t>
            </a:r>
          </a:p>
          <a:p>
            <a:pPr algn="l"/>
            <a:r>
              <a:rPr lang="de-DE" altLang="de-DE"/>
              <a:t>verwendet.</a:t>
            </a:r>
          </a:p>
          <a:p>
            <a:pPr algn="l"/>
            <a:endParaRPr lang="de-DE" altLang="de-DE"/>
          </a:p>
          <a:p>
            <a:pPr algn="l"/>
            <a:r>
              <a:rPr lang="de-DE" altLang="de-DE"/>
              <a:t>An dieser Einteilung orientiert sich auch die Zuordnung der </a:t>
            </a:r>
          </a:p>
          <a:p>
            <a:pPr algn="l"/>
            <a:r>
              <a:rPr lang="de-DE" altLang="de-DE"/>
              <a:t>C-Gefahrstoffe in </a:t>
            </a:r>
            <a:r>
              <a:rPr lang="de-DE" altLang="de-DE" u="sng">
                <a:solidFill>
                  <a:srgbClr val="FF0000"/>
                </a:solidFill>
              </a:rPr>
              <a:t>Maßnahmengruppen</a:t>
            </a:r>
            <a:r>
              <a:rPr lang="de-DE" altLang="de-DE"/>
              <a:t> in der FwDV 500.</a:t>
            </a:r>
          </a:p>
        </p:txBody>
      </p:sp>
    </p:spTree>
    <p:extLst>
      <p:ext uri="{BB962C8B-B14F-4D97-AF65-F5344CB8AC3E}">
        <p14:creationId xmlns:p14="http://schemas.microsoft.com/office/powerpoint/2010/main" val="198340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Feuerwehr Gefahrengruppen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12" b="16550"/>
          <a:stretch>
            <a:fillRect/>
          </a:stretch>
        </p:blipFill>
        <p:spPr bwMode="auto">
          <a:xfrm>
            <a:off x="1043608" y="2276872"/>
            <a:ext cx="20161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05" b="19156"/>
          <a:stretch>
            <a:fillRect/>
          </a:stretch>
        </p:blipFill>
        <p:spPr bwMode="auto">
          <a:xfrm>
            <a:off x="1043608" y="3466505"/>
            <a:ext cx="20161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33" b="16159"/>
          <a:stretch>
            <a:fillRect/>
          </a:stretch>
        </p:blipFill>
        <p:spPr bwMode="auto">
          <a:xfrm>
            <a:off x="1026164" y="4798715"/>
            <a:ext cx="2016125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338735" y="2229673"/>
            <a:ext cx="561255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Vorgehen ohne Sonderausrüstung (nur mit PSA). Zur Vermeidung einer Inkorporation sollte Atemschutz getragen werden.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3338736" y="3419306"/>
            <a:ext cx="561255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Vorgehen nur mit Sonderausrüstung (KSF 1 bis 3), besonderer Überwachung und Dekontamination/ Hygiene.</a:t>
            </a:r>
          </a:p>
          <a:p>
            <a:r>
              <a:rPr lang="de-DE" sz="1600" dirty="0" smtClean="0"/>
              <a:t>Handlung nach FGG II bei Transportunfällen.</a:t>
            </a:r>
            <a:endParaRPr lang="de-DE" sz="1600" dirty="0"/>
          </a:p>
        </p:txBody>
      </p:sp>
      <p:sp>
        <p:nvSpPr>
          <p:cNvPr id="9" name="Textfeld 8"/>
          <p:cNvSpPr txBox="1"/>
          <p:nvPr/>
        </p:nvSpPr>
        <p:spPr>
          <a:xfrm>
            <a:off x="3371342" y="4710477"/>
            <a:ext cx="5612557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Vorgehen nur mit Sonderausrüstung (KSF 2 oder 3), besonderer Überwachung, Dekontamination/ Hygiene und der Anwesenheit einer fachkundigen Person.</a:t>
            </a:r>
            <a:br>
              <a:rPr lang="de-DE" sz="1600" dirty="0" smtClean="0"/>
            </a:br>
            <a:r>
              <a:rPr lang="de-DE" sz="1600" dirty="0" smtClean="0"/>
              <a:t>Handlung nach FGG III bei terroristischen Lagen.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0570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pic>
        <p:nvPicPr>
          <p:cNvPr id="4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12" b="16550"/>
          <a:stretch>
            <a:fillRect/>
          </a:stretch>
        </p:blipFill>
        <p:spPr bwMode="auto">
          <a:xfrm>
            <a:off x="323528" y="1412776"/>
            <a:ext cx="2762636" cy="100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9552" y="263691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nur für den ortsfesten Bereich</a:t>
            </a:r>
          </a:p>
          <a:p>
            <a:endParaRPr lang="de-DE" sz="1800" dirty="0"/>
          </a:p>
          <a:p>
            <a:r>
              <a:rPr lang="de-DE" sz="1800" dirty="0" smtClean="0"/>
              <a:t>Bereiche:</a:t>
            </a:r>
          </a:p>
          <a:p>
            <a:endParaRPr lang="de-DE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Haushaltschemikalien bis 1000kg (Farben, Lacke, Spraydosen etc.)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Liegen nicht als Reinstoff, sondern als Gemisch vor.</a:t>
            </a:r>
            <a:endParaRPr lang="de-DE" sz="1800" dirty="0"/>
          </a:p>
        </p:txBody>
      </p:sp>
      <p:sp>
        <p:nvSpPr>
          <p:cNvPr id="6" name="Textfeld 5"/>
          <p:cNvSpPr txBox="1"/>
          <p:nvPr/>
        </p:nvSpPr>
        <p:spPr>
          <a:xfrm>
            <a:off x="4211960" y="1751160"/>
            <a:ext cx="3960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Siehe: </a:t>
            </a:r>
            <a:r>
              <a:rPr lang="de-DE" sz="1800" dirty="0" err="1" smtClean="0"/>
              <a:t>FwDV</a:t>
            </a:r>
            <a:r>
              <a:rPr lang="de-DE" sz="1800" dirty="0" smtClean="0"/>
              <a:t> 500 S. 77 oder 65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8218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05" b="19156"/>
          <a:stretch>
            <a:fillRect/>
          </a:stretch>
        </p:blipFill>
        <p:spPr bwMode="auto">
          <a:xfrm>
            <a:off x="277397" y="1484784"/>
            <a:ext cx="2762636" cy="100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9552" y="2636912"/>
            <a:ext cx="8208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für den ortsfesten Bereich und Transportwesen</a:t>
            </a:r>
          </a:p>
          <a:p>
            <a:endParaRPr lang="de-DE" sz="1800" dirty="0"/>
          </a:p>
          <a:p>
            <a:r>
              <a:rPr lang="de-DE" sz="1800" dirty="0" smtClean="0"/>
              <a:t>Bereiche:</a:t>
            </a:r>
          </a:p>
          <a:p>
            <a:endParaRPr lang="de-DE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C- Gefahrstoffe über 1000kg </a:t>
            </a:r>
          </a:p>
          <a:p>
            <a:r>
              <a:rPr lang="de-DE" sz="1800" dirty="0" smtClean="0"/>
              <a:t>     (z.B. Kälteanlange mit Ammoniak, Anlagen mit Chlor)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Industriechemikalien in laborüblichen Mengen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2255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33" b="16159"/>
          <a:stretch>
            <a:fillRect/>
          </a:stretch>
        </p:blipFill>
        <p:spPr bwMode="auto">
          <a:xfrm>
            <a:off x="250825" y="1484784"/>
            <a:ext cx="276523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39552" y="2636912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für den ortsfesten Bereich und terroristische Lagen</a:t>
            </a:r>
          </a:p>
          <a:p>
            <a:endParaRPr lang="de-DE" sz="1800" dirty="0"/>
          </a:p>
          <a:p>
            <a:r>
              <a:rPr lang="de-DE" sz="1800" dirty="0" smtClean="0"/>
              <a:t>Bereiche:</a:t>
            </a:r>
          </a:p>
          <a:p>
            <a:endParaRPr lang="de-DE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sehr große Mengen gefährlicher Chemikalien &gt;10 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wo Sprengstoffe erzeugt, gelagert, weiterverarbeitet oder eingesetzt werden.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nach Störfall- Verordnung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/>
              <a:t>m</a:t>
            </a:r>
            <a:r>
              <a:rPr lang="de-DE" sz="1800" dirty="0" smtClean="0"/>
              <a:t>ilitärische Anlagen in denen Munition und/oder Kampfstoffe vorhanden sind.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sonstige Bereiche, wo eine fachkundige Person anwesend sein muss.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24516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Besondere Einsatzsituationen „Menschenleben in Gefahr“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sz="1800" dirty="0" smtClean="0"/>
              <a:t>Zur Rettung von Menschenleben, die keinerlei Zeitverzug erlaubt, kann von der persönlichen Sonderausrüstung abgewichen werden. </a:t>
            </a:r>
          </a:p>
          <a:p>
            <a:pPr marL="0" indent="0">
              <a:buNone/>
            </a:pPr>
            <a:r>
              <a:rPr lang="de-DE" sz="1800" dirty="0" smtClean="0"/>
              <a:t>In den Gefahrengruppen II C und III C sind jedoch mindestens Isoliergeräte und die KSF 1 zu tragen. 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 smtClean="0"/>
              <a:t>Bereiche der Gefahrengruppe III C bei denen es sich um militärische Anlagen mit Munition oder chemischen Kampfstoff handelt, dürfen ohne einen zuständigen und fachkundigen Militärangehörigen NICHT betreten werden!</a:t>
            </a:r>
            <a:endParaRPr lang="de-DE" sz="1800" dirty="0"/>
          </a:p>
        </p:txBody>
      </p:sp>
      <p:sp>
        <p:nvSpPr>
          <p:cNvPr id="4" name="Rechteck 3"/>
          <p:cNvSpPr/>
          <p:nvPr/>
        </p:nvSpPr>
        <p:spPr bwMode="auto">
          <a:xfrm>
            <a:off x="250825" y="2276872"/>
            <a:ext cx="8637588" cy="2664296"/>
          </a:xfrm>
          <a:prstGeom prst="rect">
            <a:avLst/>
          </a:prstGeom>
          <a:solidFill>
            <a:srgbClr val="FF0000">
              <a:alpha val="23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50825" y="5517232"/>
            <a:ext cx="3745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FwDV</a:t>
            </a:r>
            <a:r>
              <a:rPr lang="de-DE" sz="1800" dirty="0" smtClean="0"/>
              <a:t> 500, 4.3.2.2, S. 84 oder 71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40525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187428" y="2122403"/>
            <a:ext cx="441261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800" b="1" dirty="0" smtClean="0">
                <a:solidFill>
                  <a:srgbClr val="363639"/>
                </a:solidFill>
              </a:rPr>
              <a:t>Maßnahmengruppen:</a:t>
            </a:r>
          </a:p>
          <a:p>
            <a:endParaRPr lang="de-DE" sz="1600" b="1" dirty="0">
              <a:solidFill>
                <a:srgbClr val="363639"/>
              </a:solidFill>
            </a:endParaRPr>
          </a:p>
          <a:p>
            <a:r>
              <a:rPr lang="de-DE" sz="1600" b="1" dirty="0">
                <a:solidFill>
                  <a:srgbClr val="363639"/>
                </a:solidFill>
              </a:rPr>
              <a:t>1 Explosive Stoffe und </a:t>
            </a:r>
            <a:r>
              <a:rPr lang="de-DE" sz="1600" b="1" dirty="0" smtClean="0">
                <a:solidFill>
                  <a:srgbClr val="363639"/>
                </a:solidFill>
              </a:rPr>
              <a:t>Gegenstände</a:t>
            </a:r>
            <a:br>
              <a:rPr lang="de-DE" sz="1600" b="1" dirty="0" smtClean="0">
                <a:solidFill>
                  <a:srgbClr val="363639"/>
                </a:solidFill>
              </a:rPr>
            </a:br>
            <a:r>
              <a:rPr lang="de-DE" sz="1600" b="1" dirty="0" smtClean="0">
                <a:solidFill>
                  <a:srgbClr val="363639"/>
                </a:solidFill>
              </a:rPr>
              <a:t>   </a:t>
            </a:r>
            <a:r>
              <a:rPr lang="de-DE" sz="1600" b="1" dirty="0">
                <a:solidFill>
                  <a:srgbClr val="363639"/>
                </a:solidFill>
              </a:rPr>
              <a:t>mit Explosivstoff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2 Gasförmige Stoffe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3 Entzündbare flüssige Stoffe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4 Sonstige entzündbare Stoffe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5 Entzündend (oxidierend) wirkende Stoffe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6 Giftige Stoffe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8 Ätzende Stoffe</a:t>
            </a:r>
          </a:p>
          <a:p>
            <a:r>
              <a:rPr lang="de-DE" sz="1600" b="1" dirty="0">
                <a:solidFill>
                  <a:srgbClr val="363639"/>
                </a:solidFill>
              </a:rPr>
              <a:t>9 Verschiedene gefährliche Stoffe und </a:t>
            </a:r>
            <a:r>
              <a:rPr lang="de-DE" sz="1600" b="1" dirty="0" smtClean="0">
                <a:solidFill>
                  <a:srgbClr val="363639"/>
                </a:solidFill>
              </a:rPr>
              <a:t>  </a:t>
            </a:r>
            <a:br>
              <a:rPr lang="de-DE" sz="1600" b="1" dirty="0" smtClean="0">
                <a:solidFill>
                  <a:srgbClr val="363639"/>
                </a:solidFill>
              </a:rPr>
            </a:br>
            <a:r>
              <a:rPr lang="de-DE" sz="1600" b="1" dirty="0" smtClean="0">
                <a:solidFill>
                  <a:srgbClr val="363639"/>
                </a:solidFill>
              </a:rPr>
              <a:t>   Gegenstände</a:t>
            </a:r>
            <a:endParaRPr lang="de-DE" sz="1600" dirty="0"/>
          </a:p>
        </p:txBody>
      </p:sp>
      <p:sp>
        <p:nvSpPr>
          <p:cNvPr id="5" name="Rechteck 4"/>
          <p:cNvSpPr/>
          <p:nvPr/>
        </p:nvSpPr>
        <p:spPr>
          <a:xfrm>
            <a:off x="4716016" y="2120657"/>
            <a:ext cx="442798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800" b="1" dirty="0" smtClean="0"/>
              <a:t>Gefahrenklassen:</a:t>
            </a:r>
          </a:p>
          <a:p>
            <a:endParaRPr lang="de-DE" altLang="de-DE" sz="1800" b="1" dirty="0" smtClean="0"/>
          </a:p>
          <a:p>
            <a:r>
              <a:rPr lang="de-DE" altLang="de-DE" sz="1600" b="1" dirty="0" smtClean="0"/>
              <a:t>1	Explosive Stoffe und Gegen-</a:t>
            </a:r>
            <a:br>
              <a:rPr lang="de-DE" altLang="de-DE" sz="1600" b="1" dirty="0" smtClean="0"/>
            </a:br>
            <a:r>
              <a:rPr lang="de-DE" altLang="de-DE" sz="1600" b="1" dirty="0" smtClean="0"/>
              <a:t>	Stände mit Explosivstoff</a:t>
            </a:r>
          </a:p>
          <a:p>
            <a:r>
              <a:rPr lang="de-DE" altLang="de-DE" sz="1600" b="1" dirty="0" smtClean="0"/>
              <a:t>2	Gase</a:t>
            </a:r>
          </a:p>
          <a:p>
            <a:r>
              <a:rPr lang="de-DE" altLang="de-DE" sz="1600" b="1" dirty="0" smtClean="0"/>
              <a:t>3	Entzündbare flüssige Stoffe</a:t>
            </a:r>
          </a:p>
          <a:p>
            <a:r>
              <a:rPr lang="de-DE" altLang="de-DE" sz="1600" b="1" dirty="0" smtClean="0"/>
              <a:t>4	Entzündbare feste Stoffe</a:t>
            </a:r>
          </a:p>
          <a:p>
            <a:r>
              <a:rPr lang="de-DE" altLang="de-DE" sz="1600" b="1" dirty="0" smtClean="0"/>
              <a:t>5	Entzündend (oxidierend) wirkende </a:t>
            </a:r>
          </a:p>
          <a:p>
            <a:r>
              <a:rPr lang="de-DE" altLang="de-DE" sz="1600" b="1" dirty="0" smtClean="0"/>
              <a:t>	Stoffe</a:t>
            </a:r>
          </a:p>
          <a:p>
            <a:r>
              <a:rPr lang="de-DE" altLang="de-DE" sz="1600" b="1" dirty="0" smtClean="0"/>
              <a:t>6	Giftige Stoffe</a:t>
            </a:r>
          </a:p>
          <a:p>
            <a:r>
              <a:rPr lang="de-DE" altLang="de-DE" sz="1600" b="1" dirty="0" smtClean="0"/>
              <a:t>7	Radioaktive Stoffe</a:t>
            </a:r>
          </a:p>
          <a:p>
            <a:r>
              <a:rPr lang="de-DE" altLang="de-DE" sz="1600" b="1" dirty="0" smtClean="0"/>
              <a:t>8	Ätzende Stoffe</a:t>
            </a:r>
          </a:p>
          <a:p>
            <a:r>
              <a:rPr lang="de-DE" altLang="de-DE" sz="1600" b="1" dirty="0" smtClean="0"/>
              <a:t>9	Verschieden gefährliche Stoffe </a:t>
            </a:r>
            <a:br>
              <a:rPr lang="de-DE" altLang="de-DE" sz="1600" b="1" dirty="0" smtClean="0"/>
            </a:br>
            <a:r>
              <a:rPr lang="de-DE" altLang="de-DE" sz="1600" b="1" dirty="0" smtClean="0"/>
              <a:t>	Gegenstände</a:t>
            </a:r>
          </a:p>
          <a:p>
            <a:r>
              <a:rPr lang="de-DE" altLang="de-DE" sz="1600" b="1" dirty="0" smtClean="0"/>
              <a:t>0	keine Zusatzgefahr</a:t>
            </a:r>
            <a:endParaRPr lang="de-DE" altLang="de-DE" sz="1600" b="1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4569619" y="1412776"/>
            <a:ext cx="30426" cy="51125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8"/>
          <p:cNvCxnSpPr/>
          <p:nvPr/>
        </p:nvCxnSpPr>
        <p:spPr bwMode="auto">
          <a:xfrm>
            <a:off x="114230" y="2420888"/>
            <a:ext cx="863423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7289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Maßnahmengruppe 1 „Explosive Stoffe und Gegenstände“</a:t>
            </a:r>
            <a:endParaRPr lang="de-DE" sz="2000" b="1" dirty="0"/>
          </a:p>
          <a:p>
            <a:pPr marL="0" indent="0">
              <a:buNone/>
            </a:pPr>
            <a:endParaRPr lang="de-DE" sz="2000" b="1" dirty="0" smtClean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err="1" smtClean="0"/>
              <a:t>Nitrogycerin</a:t>
            </a:r>
            <a:endParaRPr lang="de-DE" sz="2000" dirty="0" smtClean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TNT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Ammoniumnitrat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Nitrocellulose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Schwarzpulver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Feuerwerkskörper</a:t>
            </a:r>
            <a:endParaRPr lang="de-DE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160608"/>
            <a:ext cx="4071888" cy="32575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feld 4"/>
          <p:cNvSpPr txBox="1"/>
          <p:nvPr/>
        </p:nvSpPr>
        <p:spPr>
          <a:xfrm>
            <a:off x="4211960" y="5517232"/>
            <a:ext cx="38164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 smtClean="0">
                <a:hlinkClick r:id="rId3"/>
              </a:rPr>
              <a:t>http://www.nitrocellulose.org/nitrocellulose/nitrocellulose-chip.html</a:t>
            </a:r>
            <a:r>
              <a:rPr lang="de-DE" sz="700" dirty="0" smtClean="0"/>
              <a:t>, 05.10.16</a:t>
            </a:r>
            <a:endParaRPr lang="de-DE" sz="7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893" y="4797152"/>
            <a:ext cx="1165500" cy="1166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83705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Unterklassen</a:t>
            </a:r>
            <a:endParaRPr lang="de-DE" sz="2000" dirty="0" smtClean="0"/>
          </a:p>
          <a:p>
            <a:pPr marL="0" indent="0">
              <a:buNone/>
            </a:pPr>
            <a:endParaRPr lang="de-DE" sz="2000" b="1" dirty="0"/>
          </a:p>
          <a:p>
            <a:pPr marL="0" indent="0">
              <a:buNone/>
            </a:pPr>
            <a:r>
              <a:rPr lang="de-DE" sz="2000" dirty="0" smtClean="0"/>
              <a:t>1.1 Massenexplosionsfähige Explosivstoffe</a:t>
            </a:r>
            <a:br>
              <a:rPr lang="de-DE" sz="2000" dirty="0" smtClean="0"/>
            </a:br>
            <a:r>
              <a:rPr lang="de-DE" sz="2000" dirty="0" smtClean="0"/>
              <a:t>       (es wird praktisch die gesamte Ladung gleichzeitig erfasst)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 </a:t>
            </a:r>
            <a:r>
              <a:rPr lang="de-DE" sz="2000" dirty="0" smtClean="0">
                <a:solidFill>
                  <a:srgbClr val="FF0000"/>
                </a:solidFill>
              </a:rPr>
              <a:t>- Schwarzpulver, TNT - </a:t>
            </a: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1.2 Nicht massenexplosionsfähige Explosivstoffe</a:t>
            </a:r>
            <a:br>
              <a:rPr lang="de-DE" sz="2000" dirty="0" smtClean="0"/>
            </a:br>
            <a:r>
              <a:rPr lang="de-DE" sz="2000" dirty="0" smtClean="0"/>
              <a:t>       (Gefahr durch Splitter, Spreng- und Wurfstücke)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 </a:t>
            </a:r>
            <a:r>
              <a:rPr lang="de-DE" sz="2000" dirty="0" smtClean="0">
                <a:solidFill>
                  <a:srgbClr val="FF0000"/>
                </a:solidFill>
              </a:rPr>
              <a:t>- Minen mit Sprengladung –</a:t>
            </a:r>
          </a:p>
          <a:p>
            <a:pPr marL="0" indent="0">
              <a:buNone/>
            </a:pPr>
            <a:r>
              <a:rPr lang="de-DE" sz="2000" dirty="0" smtClean="0"/>
              <a:t>1.3 Nicht massenexplosionsfähige Explosivstoffe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(Gefahr durch Feuer und sehr große Hitzeeinwirkung)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</a:t>
            </a:r>
            <a:r>
              <a:rPr lang="de-DE" sz="2000" dirty="0" smtClean="0">
                <a:solidFill>
                  <a:srgbClr val="FF0000"/>
                </a:solidFill>
              </a:rPr>
              <a:t>- Nitrocellulose, Feuerwerkskörper - </a:t>
            </a:r>
            <a:endParaRPr lang="de-DE" sz="2000" dirty="0"/>
          </a:p>
          <a:p>
            <a:pPr marL="0" indent="0">
              <a:buNone/>
            </a:pP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48877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Unterklassen</a:t>
            </a:r>
            <a:endParaRPr lang="de-DE" sz="20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000" dirty="0" smtClean="0"/>
              <a:t>1.4 Explosionsstoffe mit geringer Explosionsgefahr </a:t>
            </a:r>
            <a:r>
              <a:rPr lang="de-DE" sz="2000" dirty="0" err="1" smtClean="0"/>
              <a:t>i.d.R</a:t>
            </a:r>
            <a:r>
              <a:rPr lang="de-DE" sz="2000" dirty="0" smtClean="0"/>
              <a:t> auf das 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Versandstück beschränkt. 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</a:t>
            </a:r>
            <a:r>
              <a:rPr lang="de-DE" sz="2000" dirty="0" smtClean="0">
                <a:solidFill>
                  <a:srgbClr val="FF0000"/>
                </a:solidFill>
              </a:rPr>
              <a:t>- Signalpatronen, Feuerwerkskörper - </a:t>
            </a:r>
          </a:p>
          <a:p>
            <a:pPr marL="0" indent="0">
              <a:buNone/>
            </a:pPr>
            <a:endParaRPr lang="de-DE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2000" dirty="0" smtClean="0"/>
              <a:t>1.5 Sehr unempfindliche massenexplosionsfähige Stoffe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</a:t>
            </a:r>
            <a:r>
              <a:rPr lang="de-DE" sz="2000" dirty="0" smtClean="0">
                <a:solidFill>
                  <a:srgbClr val="FF0000"/>
                </a:solidFill>
              </a:rPr>
              <a:t>- Sprengstoffe Typ B -  (Kleinkalibermunition)</a:t>
            </a:r>
          </a:p>
          <a:p>
            <a:pPr marL="0" indent="0">
              <a:buNone/>
            </a:pPr>
            <a:endParaRPr lang="de-DE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2000" dirty="0" smtClean="0"/>
              <a:t>1.6 Extrem unempfindliche Gegenstände mit extrem unempfindlichen </a:t>
            </a:r>
            <a:br>
              <a:rPr lang="de-DE" sz="2000" dirty="0" smtClean="0"/>
            </a:br>
            <a:r>
              <a:rPr lang="de-DE" sz="2000" dirty="0" smtClean="0"/>
              <a:t>      Explosivstoff, nicht massenexplosionsfähig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 </a:t>
            </a:r>
          </a:p>
          <a:p>
            <a:pPr marL="0" indent="0">
              <a:buNone/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360008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F4B293-51CF-44BF-AF59-9F5362A2618E}" type="slidenum">
              <a:rPr lang="de-DE" smtClean="0"/>
              <a:pPr/>
              <a:t>2</a:t>
            </a:fld>
            <a:endParaRPr lang="de-DE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00" y="1341227"/>
            <a:ext cx="8334440" cy="2802186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98" y="4129056"/>
            <a:ext cx="8134237" cy="14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01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Picture 27" descr="explos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49388"/>
            <a:ext cx="2256230" cy="1488924"/>
          </a:xfrm>
          <a:prstGeom prst="rect">
            <a:avLst/>
          </a:prstGeom>
          <a:noFill/>
          <a:effectLst>
            <a:outerShdw dist="107763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2245" y="1610172"/>
            <a:ext cx="8637588" cy="467995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Explosion</a:t>
            </a:r>
          </a:p>
          <a:p>
            <a:pPr marL="0" indent="0">
              <a:buNone/>
            </a:pPr>
            <a:endParaRPr lang="de-DE" b="1" dirty="0"/>
          </a:p>
          <a:p>
            <a:pPr>
              <a:buClrTx/>
            </a:pPr>
            <a:r>
              <a:rPr lang="de-DE" sz="2000" b="1" dirty="0" smtClean="0"/>
              <a:t>Verpuffung</a:t>
            </a:r>
          </a:p>
          <a:p>
            <a:pPr marL="0" indent="0">
              <a:buClrTx/>
              <a:buNone/>
            </a:pPr>
            <a:endParaRPr lang="de-DE" sz="2000" b="1" dirty="0"/>
          </a:p>
          <a:p>
            <a:pPr marL="0" indent="0">
              <a:buClrTx/>
              <a:buNone/>
            </a:pPr>
            <a:r>
              <a:rPr lang="de-DE" sz="2000" dirty="0" smtClean="0"/>
              <a:t>Explosion mit geringer Flammengeschwindigkeit (cm/s) und Druckwirkung bis 1 bar</a:t>
            </a:r>
          </a:p>
          <a:p>
            <a:pPr marL="0" indent="0">
              <a:buClrTx/>
              <a:buNone/>
            </a:pPr>
            <a:endParaRPr lang="de-DE" sz="2000" dirty="0"/>
          </a:p>
          <a:p>
            <a:pPr>
              <a:buClrTx/>
            </a:pPr>
            <a:r>
              <a:rPr lang="de-DE" sz="2000" b="1" dirty="0" smtClean="0"/>
              <a:t>Deflagration</a:t>
            </a:r>
          </a:p>
          <a:p>
            <a:pPr marL="0" indent="0">
              <a:buClrTx/>
              <a:buNone/>
            </a:pPr>
            <a:endParaRPr lang="de-DE" sz="2000" b="1" dirty="0"/>
          </a:p>
          <a:p>
            <a:pPr marL="0" indent="0">
              <a:buClrTx/>
              <a:buNone/>
            </a:pPr>
            <a:r>
              <a:rPr lang="de-DE" sz="2000" dirty="0" smtClean="0"/>
              <a:t>Explosion mit hoher Flammengeschwindigkeit (m/s) und Druckwirkung bis 10 bar</a:t>
            </a:r>
          </a:p>
          <a:p>
            <a:pPr marL="0" indent="0">
              <a:buClrTx/>
              <a:buNone/>
            </a:pPr>
            <a:endParaRPr lang="de-DE" sz="2000" b="1" dirty="0"/>
          </a:p>
          <a:p>
            <a:pPr marL="0" indent="0">
              <a:buClrTx/>
              <a:buNone/>
            </a:pPr>
            <a:endParaRPr lang="de-DE" sz="2000" b="1" dirty="0" smtClean="0"/>
          </a:p>
          <a:p>
            <a:pPr marL="0" indent="0">
              <a:buClrTx/>
              <a:buNone/>
            </a:pPr>
            <a:endParaRPr lang="de-DE" b="1" dirty="0"/>
          </a:p>
        </p:txBody>
      </p:sp>
      <p:pic>
        <p:nvPicPr>
          <p:cNvPr id="6" name="Explosion_Ultra_Bass-Mark_DiAngelo-181042065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74768" y="5699720"/>
            <a:ext cx="609600" cy="6096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195111"/>
            <a:ext cx="6696744" cy="6696744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06000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7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636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de-DE" sz="2000" b="1" dirty="0" smtClean="0"/>
              <a:t>Detonation</a:t>
            </a:r>
          </a:p>
          <a:p>
            <a:pPr marL="0" indent="0">
              <a:buClrTx/>
              <a:buNone/>
            </a:pPr>
            <a:endParaRPr lang="de-DE" sz="2000" b="1" dirty="0"/>
          </a:p>
          <a:p>
            <a:pPr marL="0" indent="0">
              <a:buClrTx/>
              <a:buNone/>
            </a:pPr>
            <a:r>
              <a:rPr lang="de-DE" sz="2000" dirty="0" smtClean="0"/>
              <a:t>Explosion mit sehr hoher Flammengeschwindigkeit (km/s) und Druckwirkung über 10 bar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8174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aphicFrame>
        <p:nvGraphicFramePr>
          <p:cNvPr id="4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415632"/>
              </p:ext>
            </p:extLst>
          </p:nvPr>
        </p:nvGraphicFramePr>
        <p:xfrm>
          <a:off x="467544" y="2247528"/>
          <a:ext cx="8280400" cy="518160"/>
        </p:xfrm>
        <a:graphic>
          <a:graphicData uri="http://schemas.openxmlformats.org/drawingml/2006/table">
            <a:tbl>
              <a:tblPr/>
              <a:tblGrid>
                <a:gridCol w="8280400"/>
              </a:tblGrid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Wirkungen der Explosionsdrücke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497418"/>
              </p:ext>
            </p:extLst>
          </p:nvPr>
        </p:nvGraphicFramePr>
        <p:xfrm>
          <a:off x="467544" y="2780928"/>
          <a:ext cx="8280400" cy="2377440"/>
        </p:xfrm>
        <a:graphic>
          <a:graphicData uri="http://schemas.openxmlformats.org/drawingml/2006/table">
            <a:tbl>
              <a:tblPr/>
              <a:tblGrid>
                <a:gridCol w="2232025"/>
                <a:gridCol w="6048375"/>
              </a:tblGrid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Überdruck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Wirkung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0.1 bar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Glasbruch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0,2 bar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Backsteingebäude beschädigt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0,3 bar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Trommelfellriss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1,0 bar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Lungenriss (tödlich)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ca. 0,5 – 3,0 bar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Gebäudeeinsturz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92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446" y="1628800"/>
            <a:ext cx="6580346" cy="4679950"/>
          </a:xfrm>
        </p:spPr>
      </p:pic>
      <p:sp>
        <p:nvSpPr>
          <p:cNvPr id="6" name="Rechteck 5"/>
          <p:cNvSpPr/>
          <p:nvPr/>
        </p:nvSpPr>
        <p:spPr bwMode="auto">
          <a:xfrm>
            <a:off x="2915816" y="1988840"/>
            <a:ext cx="1944216" cy="43204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4860032" y="1988270"/>
            <a:ext cx="2999760" cy="43204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93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652" y="1449388"/>
            <a:ext cx="6239933" cy="4679950"/>
          </a:xfrm>
        </p:spPr>
      </p:pic>
      <p:sp>
        <p:nvSpPr>
          <p:cNvPr id="5" name="Textfeld 4"/>
          <p:cNvSpPr txBox="1"/>
          <p:nvPr/>
        </p:nvSpPr>
        <p:spPr>
          <a:xfrm>
            <a:off x="354619" y="6453336"/>
            <a:ext cx="8429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/>
              <a:t>https://www.gfd-katalog.com/bas_brandschutz_und_arbeitsschutz/index.php?IdTreeGroup=15127&amp;IdProduct=27950&amp;E4IdTreeGroup=15127&amp;MediandoWEB_gfd_bas_brandschutz_und_arbeitsschutz=f95a57a491573c983e1f5b8a9722ef9b, 05.10.16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32384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421396"/>
            <a:ext cx="8637588" cy="4679950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Maßnahmengruppe 2 „Gasförmige Stoffe“</a:t>
            </a:r>
          </a:p>
          <a:p>
            <a:pPr marL="0" indent="0">
              <a:buNone/>
            </a:pPr>
            <a:endParaRPr lang="de-DE" sz="2000" b="1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verdichtet z.B. Sauerstoffflaschen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verflüssigt</a:t>
            </a:r>
          </a:p>
          <a:p>
            <a:pPr marL="0" indent="0">
              <a:buClrTx/>
              <a:buNone/>
            </a:pPr>
            <a:r>
              <a:rPr lang="de-DE" sz="2000" dirty="0" smtClean="0"/>
              <a:t>       -  unter Druck</a:t>
            </a:r>
          </a:p>
          <a:p>
            <a:pPr marL="0" indent="0">
              <a:buClrTx/>
              <a:buNone/>
            </a:pPr>
            <a:r>
              <a:rPr lang="de-DE" sz="2000" dirty="0" smtClean="0"/>
              <a:t>      </a:t>
            </a:r>
            <a:r>
              <a:rPr lang="de-DE" sz="2000" dirty="0"/>
              <a:t> </a:t>
            </a:r>
            <a:r>
              <a:rPr lang="de-DE" sz="2000" dirty="0" smtClean="0"/>
              <a:t>-  unter Temperatur</a:t>
            </a:r>
          </a:p>
          <a:p>
            <a:pPr marL="0" indent="0">
              <a:buClrTx/>
              <a:buNone/>
            </a:pPr>
            <a:endParaRPr lang="de-DE" sz="2000" dirty="0" smtClean="0"/>
          </a:p>
          <a:p>
            <a:pPr marL="0" indent="0">
              <a:buClrTx/>
              <a:buNone/>
            </a:pPr>
            <a:endParaRPr lang="de-DE" sz="2000" dirty="0" smtClean="0"/>
          </a:p>
          <a:p>
            <a:pPr marL="0" indent="0">
              <a:buClrTx/>
              <a:buNone/>
            </a:pPr>
            <a:r>
              <a:rPr lang="de-DE" sz="2000" dirty="0" smtClean="0"/>
              <a:t>Hier kann es bei Brandeinwirkung zum BLEVE kommen!</a:t>
            </a:r>
          </a:p>
          <a:p>
            <a:pPr marL="0" indent="0">
              <a:buClrTx/>
              <a:buNone/>
            </a:pPr>
            <a:endParaRPr lang="de-DE" sz="2000" dirty="0"/>
          </a:p>
          <a:p>
            <a:pPr marL="0" indent="0">
              <a:buClrTx/>
              <a:buNone/>
            </a:pPr>
            <a:endParaRPr lang="de-DE" sz="2000" dirty="0" smtClean="0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449388"/>
            <a:ext cx="123507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00961"/>
            <a:ext cx="3584718" cy="122339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880083" y="3824325"/>
            <a:ext cx="38164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 smtClean="0"/>
              <a:t>http://www.gbrx.com/media/1644/4-axle-tank-wagon-for-lpg.jpg, 05.10.16</a:t>
            </a:r>
            <a:endParaRPr lang="de-DE" sz="700" dirty="0"/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>
            <a:off x="611560" y="2996952"/>
            <a:ext cx="72008" cy="122413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Abgerundetes Rechteck 7">
            <a:hlinkClick r:id="rId5"/>
          </p:cNvPr>
          <p:cNvSpPr/>
          <p:nvPr/>
        </p:nvSpPr>
        <p:spPr bwMode="auto">
          <a:xfrm>
            <a:off x="8028384" y="6165304"/>
            <a:ext cx="1008112" cy="504056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Gleichschenkliges Dreieck 9"/>
          <p:cNvSpPr/>
          <p:nvPr/>
        </p:nvSpPr>
        <p:spPr bwMode="auto">
          <a:xfrm rot="5400000">
            <a:off x="8358944" y="6161177"/>
            <a:ext cx="310863" cy="468177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9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2 „Gasförmige Stoffe“</a:t>
            </a:r>
          </a:p>
          <a:p>
            <a:pPr marL="0" indent="0">
              <a:buNone/>
            </a:pPr>
            <a:endParaRPr lang="de-DE" b="1" dirty="0"/>
          </a:p>
          <a:p>
            <a:pPr>
              <a:buClrTx/>
              <a:buFontTx/>
              <a:buChar char="-"/>
            </a:pPr>
            <a:r>
              <a:rPr lang="de-DE" sz="2000" dirty="0" smtClean="0"/>
              <a:t>unter Druck gelöst (</a:t>
            </a:r>
            <a:r>
              <a:rPr lang="de-DE" sz="2000" dirty="0" err="1" smtClean="0"/>
              <a:t>Acytelen</a:t>
            </a:r>
            <a:r>
              <a:rPr lang="de-DE" sz="2000" dirty="0" smtClean="0"/>
              <a:t>) </a:t>
            </a:r>
          </a:p>
          <a:p>
            <a:pPr>
              <a:buFontTx/>
              <a:buChar char="-"/>
            </a:pPr>
            <a:endParaRPr lang="de-DE" sz="2000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449388"/>
            <a:ext cx="123507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441" y="2996952"/>
            <a:ext cx="3648355" cy="27362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5694" y="6673334"/>
            <a:ext cx="842999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>
                <a:hlinkClick r:id="rId4"/>
              </a:rPr>
              <a:t>https://i.ebayimg.com/00/s/NzY4WDEwMjQ=/z/fy8AAOSwU-pXvR3m/$_9.JPG</a:t>
            </a:r>
            <a:r>
              <a:rPr lang="de-DE" sz="600" dirty="0" smtClean="0"/>
              <a:t> , 05.10.16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72926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12776"/>
            <a:ext cx="5012481" cy="5147589"/>
          </a:xfrm>
        </p:spPr>
      </p:pic>
      <p:sp>
        <p:nvSpPr>
          <p:cNvPr id="5" name="Rechteck 4"/>
          <p:cNvSpPr/>
          <p:nvPr/>
        </p:nvSpPr>
        <p:spPr bwMode="auto">
          <a:xfrm>
            <a:off x="3441836" y="1700807"/>
            <a:ext cx="1850244" cy="48595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5292080" y="1700807"/>
            <a:ext cx="1850244" cy="48595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31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3 „Entzündbare flüssige Stoffe“</a:t>
            </a:r>
          </a:p>
          <a:p>
            <a:pPr marL="0" indent="0">
              <a:buNone/>
            </a:pPr>
            <a:endParaRPr lang="de-DE" b="1" dirty="0"/>
          </a:p>
          <a:p>
            <a:pPr>
              <a:buClrTx/>
            </a:pPr>
            <a:r>
              <a:rPr lang="de-DE" sz="2000" dirty="0" smtClean="0"/>
              <a:t>Wichtige einzuholende Informationen?</a:t>
            </a:r>
          </a:p>
          <a:p>
            <a:pPr>
              <a:buClrTx/>
            </a:pPr>
            <a:endParaRPr lang="de-DE" sz="2000" dirty="0"/>
          </a:p>
          <a:p>
            <a:pPr>
              <a:buClrTx/>
              <a:buFontTx/>
              <a:buChar char="-"/>
            </a:pPr>
            <a:r>
              <a:rPr lang="de-DE" sz="2000" dirty="0" smtClean="0"/>
              <a:t>Sicherheitstechnische Kenndaten (Kennzahlen) (EX- Grenzen, Flammpunkt, Brennpunkt, Zündtemperatur)?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Dichte zur Luft?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In welcher Menge liegt der entzündbare flüssige Stoff vor? </a:t>
            </a:r>
          </a:p>
          <a:p>
            <a:pPr marL="0" indent="0">
              <a:buClrTx/>
              <a:buNone/>
            </a:pPr>
            <a:endParaRPr lang="de-DE" sz="2000" dirty="0"/>
          </a:p>
        </p:txBody>
      </p:sp>
      <p:pic>
        <p:nvPicPr>
          <p:cNvPr id="4" name="Picture 3" descr="3a_R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491" y="1556792"/>
            <a:ext cx="1497021" cy="147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86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036" y="1412776"/>
            <a:ext cx="6105166" cy="5110920"/>
          </a:xfrm>
        </p:spPr>
      </p:pic>
      <p:sp>
        <p:nvSpPr>
          <p:cNvPr id="5" name="Rechteck 4"/>
          <p:cNvSpPr/>
          <p:nvPr/>
        </p:nvSpPr>
        <p:spPr bwMode="auto">
          <a:xfrm>
            <a:off x="3563888" y="1772816"/>
            <a:ext cx="1994260" cy="47508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5596136" y="1772816"/>
            <a:ext cx="1994260" cy="47508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403648" y="6581461"/>
            <a:ext cx="7920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smtClean="0">
                <a:hlinkClick r:id="rId3"/>
              </a:rPr>
              <a:t>https://www.youtube.com/watch?v=oo-ulCRfgLI</a:t>
            </a:r>
            <a:r>
              <a:rPr lang="de-DE" sz="1000" dirty="0" smtClean="0"/>
              <a:t> </a:t>
            </a:r>
            <a:endParaRPr lang="de-DE" sz="1000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8028384" y="6165304"/>
            <a:ext cx="1008112" cy="504056"/>
            <a:chOff x="8028384" y="6165304"/>
            <a:chExt cx="1008112" cy="504056"/>
          </a:xfrm>
        </p:grpSpPr>
        <p:sp>
          <p:nvSpPr>
            <p:cNvPr id="7" name="Abgerundetes Rechteck 6">
              <a:hlinkClick r:id="rId4"/>
            </p:cNvPr>
            <p:cNvSpPr/>
            <p:nvPr/>
          </p:nvSpPr>
          <p:spPr bwMode="auto">
            <a:xfrm>
              <a:off x="8028384" y="6165304"/>
              <a:ext cx="1008112" cy="504056"/>
            </a:xfrm>
            <a:prstGeom prst="round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Gleichschenkliges Dreieck 8">
              <a:hlinkClick r:id="rId3"/>
            </p:cNvPr>
            <p:cNvSpPr/>
            <p:nvPr/>
          </p:nvSpPr>
          <p:spPr bwMode="auto">
            <a:xfrm rot="5400000">
              <a:off x="8358944" y="6161177"/>
              <a:ext cx="310863" cy="468177"/>
            </a:xfrm>
            <a:prstGeom prst="triangl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45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863600" y="1700213"/>
            <a:ext cx="7281863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de-DE" altLang="de-DE">
                <a:effectLst>
                  <a:outerShdw blurRad="38100" dist="38100" dir="2700000" algn="tl">
                    <a:srgbClr val="FFFFFF"/>
                  </a:outerShdw>
                </a:effectLst>
              </a:rPr>
              <a:t>ABC-Gefahrstoffe </a:t>
            </a:r>
            <a:r>
              <a:rPr lang="de-DE" altLang="de-DE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sind:</a:t>
            </a:r>
          </a:p>
          <a:p>
            <a:pPr>
              <a:defRPr/>
            </a:pPr>
            <a:endParaRPr lang="de-DE" altLang="de-DE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de-DE" altLang="de-DE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de-DE" altLang="de-D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		radioaktive Stoffe	(A-Gefahrstoffe)</a:t>
            </a:r>
          </a:p>
          <a:p>
            <a:pPr>
              <a:defRPr/>
            </a:pPr>
            <a:endParaRPr lang="de-DE" altLang="de-DE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de-DE" altLang="de-D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		biologische Stoffe	(B-Gefahrstoffe)</a:t>
            </a:r>
          </a:p>
          <a:p>
            <a:pPr>
              <a:defRPr/>
            </a:pPr>
            <a:endParaRPr lang="de-DE" altLang="de-DE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de-DE" altLang="de-DE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		chemische Stoffe	(C-Gefahrstoffe)</a:t>
            </a:r>
          </a:p>
          <a:p>
            <a:pPr>
              <a:defRPr/>
            </a:pPr>
            <a:endParaRPr lang="de-DE" altLang="de-DE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de-DE" altLang="de-DE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de-DE" altLang="de-DE">
                <a:effectLst>
                  <a:outerShdw blurRad="38100" dist="38100" dir="2700000" algn="tl">
                    <a:srgbClr val="FFFFFF"/>
                  </a:outerShdw>
                </a:effectLst>
              </a:rPr>
              <a:t>Von ABC-Gefahrstoffen können Gefahren für Leben,</a:t>
            </a:r>
          </a:p>
          <a:p>
            <a:pPr>
              <a:defRPr/>
            </a:pPr>
            <a:r>
              <a:rPr lang="de-DE" altLang="de-DE">
                <a:effectLst>
                  <a:outerShdw blurRad="38100" dist="38100" dir="2700000" algn="tl">
                    <a:srgbClr val="FFFFFF"/>
                  </a:outerShdw>
                </a:effectLst>
              </a:rPr>
              <a:t>Gesundheit, Umwelt und Sachen ausgehen.</a:t>
            </a:r>
          </a:p>
          <a:p>
            <a:pPr>
              <a:defRPr/>
            </a:pPr>
            <a:endParaRPr lang="de-DE" altLang="de-DE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207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6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6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16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6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4 „Sonstige entzündbare Stoffe“</a:t>
            </a:r>
          </a:p>
          <a:p>
            <a:pPr marL="0" indent="0">
              <a:buNone/>
            </a:pPr>
            <a:endParaRPr lang="de-DE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de-DE" sz="2000" dirty="0" smtClean="0"/>
              <a:t>sie kommen vor als: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de-DE" sz="2000" dirty="0"/>
          </a:p>
          <a:p>
            <a:pPr>
              <a:buClrTx/>
              <a:buFontTx/>
              <a:buChar char="-"/>
            </a:pPr>
            <a:r>
              <a:rPr lang="de-DE" sz="2000" dirty="0" smtClean="0"/>
              <a:t>Stäube (z.B. Ruß)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Schmelzen (z.B. Schwefel)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selbstentzündliche Stoffe </a:t>
            </a:r>
          </a:p>
          <a:p>
            <a:pPr lvl="2">
              <a:buClrTx/>
              <a:buFontTx/>
              <a:buChar char="-"/>
            </a:pPr>
            <a:r>
              <a:rPr lang="de-DE" sz="2000" dirty="0" smtClean="0"/>
              <a:t>zu Luft (weißer Phosphor)</a:t>
            </a:r>
          </a:p>
          <a:p>
            <a:pPr lvl="2">
              <a:buClrTx/>
              <a:buFontTx/>
              <a:buChar char="-"/>
            </a:pPr>
            <a:r>
              <a:rPr lang="de-DE" sz="2000" dirty="0" smtClean="0"/>
              <a:t>zu Wasser (Kalium)</a:t>
            </a:r>
          </a:p>
          <a:p>
            <a:pPr>
              <a:buFontTx/>
              <a:buChar char="-"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</p:txBody>
      </p:sp>
      <p:pic>
        <p:nvPicPr>
          <p:cNvPr id="4" name="Picture 3" descr="Klasse 4_3 schwar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564904"/>
            <a:ext cx="938212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Klasse 4_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84182"/>
            <a:ext cx="961444" cy="96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Klasse 4_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127" y="2051860"/>
            <a:ext cx="982149" cy="98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09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77" y="1560202"/>
            <a:ext cx="7049484" cy="4458322"/>
          </a:xfrm>
        </p:spPr>
      </p:pic>
      <p:sp>
        <p:nvSpPr>
          <p:cNvPr id="5" name="Rechteck 4"/>
          <p:cNvSpPr/>
          <p:nvPr/>
        </p:nvSpPr>
        <p:spPr bwMode="auto">
          <a:xfrm>
            <a:off x="3419872" y="1884378"/>
            <a:ext cx="2304256" cy="410169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5757116" y="1884378"/>
            <a:ext cx="2304256" cy="410169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60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2975" y="1443506"/>
            <a:ext cx="8637588" cy="467995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5 </a:t>
            </a:r>
            <a:br>
              <a:rPr lang="de-DE" b="1" dirty="0" smtClean="0"/>
            </a:br>
            <a:r>
              <a:rPr lang="de-DE" b="1" dirty="0" smtClean="0"/>
              <a:t>„Entzündend (oxidierend) wirkende Stoffe“</a:t>
            </a:r>
          </a:p>
          <a:p>
            <a:pPr marL="0" indent="0">
              <a:buNone/>
            </a:pPr>
            <a:endParaRPr lang="de-DE" b="1" dirty="0"/>
          </a:p>
          <a:p>
            <a:pPr>
              <a:buClrTx/>
            </a:pPr>
            <a:r>
              <a:rPr lang="de-DE" sz="2000" dirty="0" smtClean="0"/>
              <a:t>Anorganische Sauerstoff- Verbindungen</a:t>
            </a:r>
            <a:br>
              <a:rPr lang="de-DE" sz="2000" dirty="0" smtClean="0"/>
            </a:br>
            <a:r>
              <a:rPr lang="de-DE" sz="2000" dirty="0" smtClean="0"/>
              <a:t>(Wasserstoffperoxid)</a:t>
            </a:r>
          </a:p>
          <a:p>
            <a:pPr>
              <a:buClrTx/>
            </a:pPr>
            <a:r>
              <a:rPr lang="de-DE" sz="2000" dirty="0" smtClean="0"/>
              <a:t>Organische Sauerstoff- Verbindungen</a:t>
            </a:r>
          </a:p>
          <a:p>
            <a:pPr marL="0" indent="0">
              <a:buClrTx/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(Verhalten sich teilweise wie Explosivstoffe)</a:t>
            </a:r>
          </a:p>
        </p:txBody>
      </p:sp>
      <p:pic>
        <p:nvPicPr>
          <p:cNvPr id="4" name="Picture 4" descr="F1_5_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49388"/>
            <a:ext cx="1727274" cy="172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2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06" y="1449388"/>
            <a:ext cx="6212026" cy="4679950"/>
          </a:xfrm>
        </p:spPr>
      </p:pic>
      <p:sp>
        <p:nvSpPr>
          <p:cNvPr id="5" name="Rechteck 4"/>
          <p:cNvSpPr/>
          <p:nvPr/>
        </p:nvSpPr>
        <p:spPr bwMode="auto">
          <a:xfrm>
            <a:off x="3563888" y="1772816"/>
            <a:ext cx="2016224" cy="43565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5614485" y="1772816"/>
            <a:ext cx="2016224" cy="43565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00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9283" y="1458190"/>
            <a:ext cx="8637588" cy="467995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6 „Giftige Stoffe“</a:t>
            </a:r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sz="3600" dirty="0" smtClean="0">
                <a:effectLst/>
                <a:latin typeface="Parchment" panose="03040602040708040804" pitchFamily="66" charset="0"/>
              </a:rPr>
              <a:t>„Alle Dinge sind Gift, und nichts ist ohne Gift;</a:t>
            </a:r>
          </a:p>
          <a:p>
            <a:pPr marL="0" indent="0">
              <a:buNone/>
            </a:pPr>
            <a:r>
              <a:rPr lang="de-DE" sz="3600" dirty="0" smtClean="0">
                <a:effectLst/>
                <a:latin typeface="Parchment" panose="03040602040708040804" pitchFamily="66" charset="0"/>
              </a:rPr>
              <a:t>allein die </a:t>
            </a:r>
            <a:r>
              <a:rPr lang="de-DE" sz="3600" dirty="0">
                <a:latin typeface="Parchment" panose="03040602040708040804" pitchFamily="66" charset="0"/>
              </a:rPr>
              <a:t>D</a:t>
            </a:r>
            <a:r>
              <a:rPr lang="de-DE" sz="3600" dirty="0" smtClean="0">
                <a:effectLst/>
                <a:latin typeface="Parchment" panose="03040602040708040804" pitchFamily="66" charset="0"/>
              </a:rPr>
              <a:t>osis </a:t>
            </a:r>
            <a:r>
              <a:rPr lang="de-DE" sz="3600" dirty="0" err="1" smtClean="0">
                <a:effectLst/>
                <a:latin typeface="Parchment" panose="03040602040708040804" pitchFamily="66" charset="0"/>
              </a:rPr>
              <a:t>machts</a:t>
            </a:r>
            <a:r>
              <a:rPr lang="de-DE" sz="3600" dirty="0" smtClean="0">
                <a:effectLst/>
                <a:latin typeface="Parchment" panose="03040602040708040804" pitchFamily="66" charset="0"/>
              </a:rPr>
              <a:t>,</a:t>
            </a:r>
          </a:p>
          <a:p>
            <a:pPr marL="0" indent="0">
              <a:buNone/>
            </a:pPr>
            <a:r>
              <a:rPr lang="de-DE" sz="3600" dirty="0" err="1" smtClean="0">
                <a:effectLst/>
                <a:latin typeface="Parchment" panose="03040602040708040804" pitchFamily="66" charset="0"/>
              </a:rPr>
              <a:t>daß</a:t>
            </a:r>
            <a:r>
              <a:rPr lang="de-DE" sz="3600" dirty="0" smtClean="0">
                <a:effectLst/>
                <a:latin typeface="Parchment" panose="03040602040708040804" pitchFamily="66" charset="0"/>
              </a:rPr>
              <a:t> ein Ding kein Gift sei.“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1400" dirty="0" smtClean="0">
                <a:effectLst/>
              </a:rPr>
              <a:t>Philippus </a:t>
            </a:r>
            <a:r>
              <a:rPr lang="de-DE" sz="1400" dirty="0" err="1" smtClean="0">
                <a:effectLst/>
              </a:rPr>
              <a:t>Aureolus</a:t>
            </a:r>
            <a:r>
              <a:rPr lang="de-DE" sz="1400" dirty="0" smtClean="0">
                <a:effectLst/>
              </a:rPr>
              <a:t> Theophrastus </a:t>
            </a:r>
            <a:r>
              <a:rPr lang="de-DE" sz="1400" dirty="0" err="1" smtClean="0">
                <a:effectLst/>
              </a:rPr>
              <a:t>Bombastus</a:t>
            </a:r>
            <a:r>
              <a:rPr lang="de-DE" sz="1400" dirty="0" smtClean="0">
                <a:effectLst/>
              </a:rPr>
              <a:t> von Hohenheim</a:t>
            </a:r>
            <a:endParaRPr lang="de-DE" sz="1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94" y="2505816"/>
            <a:ext cx="2428304" cy="323773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523670" y="5747806"/>
            <a:ext cx="1916026" cy="18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/>
              <a:t>https://de.wikiquote.org/wiki/Paracelsus, 05.10.16</a:t>
            </a:r>
            <a:endParaRPr lang="de-DE" sz="600" dirty="0"/>
          </a:p>
        </p:txBody>
      </p:sp>
      <p:pic>
        <p:nvPicPr>
          <p:cNvPr id="6" name="Picture 4" descr="F1_5_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58190"/>
            <a:ext cx="683345" cy="6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090114-OV-Kennzeichen-für-Bio-Versandtsück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46702"/>
            <a:ext cx="694832" cy="6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75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6 „Giftige Stoffe“</a:t>
            </a:r>
          </a:p>
          <a:p>
            <a:pPr marL="0" indent="0">
              <a:buNone/>
            </a:pPr>
            <a:endParaRPr lang="de-DE" b="1" dirty="0"/>
          </a:p>
          <a:p>
            <a:pPr>
              <a:buClrTx/>
            </a:pPr>
            <a:endParaRPr lang="de-DE" sz="2000" dirty="0" smtClean="0"/>
          </a:p>
          <a:p>
            <a:pPr>
              <a:buClrTx/>
            </a:pPr>
            <a:r>
              <a:rPr lang="de-DE" sz="2000" dirty="0" smtClean="0"/>
              <a:t>Wichtig: </a:t>
            </a:r>
          </a:p>
          <a:p>
            <a:pPr>
              <a:buClrTx/>
            </a:pPr>
            <a:endParaRPr lang="de-DE" sz="2000" dirty="0"/>
          </a:p>
          <a:p>
            <a:pPr>
              <a:buClrTx/>
              <a:buFontTx/>
              <a:buChar char="-"/>
            </a:pPr>
            <a:r>
              <a:rPr lang="de-DE" sz="2000" dirty="0" smtClean="0"/>
              <a:t>mit größtmöglichen Schutz begegnen, da die Langzeitschäden eines Stoffes noch nicht geklärt sind. 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der Messgeräteeinsatz ist begrenzt!</a:t>
            </a:r>
          </a:p>
        </p:txBody>
      </p:sp>
      <p:pic>
        <p:nvPicPr>
          <p:cNvPr id="5" name="Picture 4" descr="F1_5_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58190"/>
            <a:ext cx="683345" cy="6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090114-OV-Kennzeichen-für-Bio-Versandtsück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46702"/>
            <a:ext cx="694832" cy="6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7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9" y="1879600"/>
            <a:ext cx="7086600" cy="3819525"/>
          </a:xfrm>
        </p:spPr>
      </p:pic>
      <p:sp>
        <p:nvSpPr>
          <p:cNvPr id="5" name="Rechteck 4"/>
          <p:cNvSpPr/>
          <p:nvPr/>
        </p:nvSpPr>
        <p:spPr bwMode="auto">
          <a:xfrm>
            <a:off x="3347864" y="2276871"/>
            <a:ext cx="2376264" cy="342225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5724128" y="2276870"/>
            <a:ext cx="2376264" cy="342225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74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8 „Ätzende Stoffe“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sz="2000" dirty="0" smtClean="0"/>
              <a:t>Stoffgruppen: </a:t>
            </a:r>
          </a:p>
          <a:p>
            <a:pPr marL="0" indent="0">
              <a:buNone/>
            </a:pPr>
            <a:endParaRPr lang="de-DE" sz="2000" dirty="0"/>
          </a:p>
          <a:p>
            <a:pPr>
              <a:buClrTx/>
              <a:buFontTx/>
              <a:buChar char="-"/>
            </a:pPr>
            <a:r>
              <a:rPr lang="de-DE" sz="2000" dirty="0" smtClean="0"/>
              <a:t>Säuren (Salzsäure)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Laugen (Natronlauge)</a:t>
            </a:r>
          </a:p>
          <a:p>
            <a:pPr>
              <a:buClrTx/>
              <a:buFontTx/>
              <a:buChar char="-"/>
            </a:pPr>
            <a:r>
              <a:rPr lang="de-DE" sz="2000" dirty="0" smtClean="0"/>
              <a:t>Salzlösungen (Eisenchlorid) </a:t>
            </a:r>
          </a:p>
          <a:p>
            <a:pPr marL="0" indent="0">
              <a:buNone/>
            </a:pPr>
            <a:endParaRPr lang="de-DE" b="1" dirty="0"/>
          </a:p>
        </p:txBody>
      </p:sp>
      <p:pic>
        <p:nvPicPr>
          <p:cNvPr id="4" name="Picture 3" descr="8_RID_2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446548"/>
            <a:ext cx="1585218" cy="158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24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916832"/>
            <a:ext cx="2501139" cy="2121753"/>
          </a:xfrm>
        </p:spPr>
      </p:pic>
      <p:sp>
        <p:nvSpPr>
          <p:cNvPr id="5" name="Textfeld 4"/>
          <p:cNvSpPr txBox="1"/>
          <p:nvPr/>
        </p:nvSpPr>
        <p:spPr>
          <a:xfrm>
            <a:off x="6028131" y="4149080"/>
            <a:ext cx="3080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/>
              <a:t>https://www.augenklinik-bad-rothenfelde.de/patienteninformationen/erste-hilfe-fuer-das-auge/veraetzungen/, 05.10.16</a:t>
            </a:r>
            <a:endParaRPr lang="de-DE" sz="6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78074"/>
            <a:ext cx="2095500" cy="20955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67544" y="4581128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Merke: </a:t>
            </a:r>
          </a:p>
          <a:p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 smtClean="0"/>
              <a:t>Erst das Wasser, dann die Säure, sonst geschieht das Ungeheure!</a:t>
            </a:r>
            <a:endParaRPr lang="de-DE" sz="2000" dirty="0"/>
          </a:p>
        </p:txBody>
      </p:sp>
      <p:sp>
        <p:nvSpPr>
          <p:cNvPr id="8" name="Rechteck 7"/>
          <p:cNvSpPr/>
          <p:nvPr/>
        </p:nvSpPr>
        <p:spPr>
          <a:xfrm>
            <a:off x="179512" y="1377642"/>
            <a:ext cx="6390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b="1" dirty="0" smtClean="0"/>
              <a:t>Maßnahmengruppe 8 „Ätzende Stoffe“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657" y="1916832"/>
            <a:ext cx="1884581" cy="314096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157600" y="5040029"/>
            <a:ext cx="308077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/>
              <a:t>RUND, DLRG Bezirk </a:t>
            </a:r>
            <a:r>
              <a:rPr lang="de-DE" sz="600" dirty="0" err="1" smtClean="0"/>
              <a:t>Nordheide</a:t>
            </a:r>
            <a:r>
              <a:rPr lang="de-DE" sz="600" dirty="0" smtClean="0"/>
              <a:t>, Swetlana Weber </a:t>
            </a:r>
            <a:endParaRPr lang="de-DE" sz="600" dirty="0"/>
          </a:p>
        </p:txBody>
      </p:sp>
    </p:spTree>
    <p:extLst>
      <p:ext uri="{BB962C8B-B14F-4D97-AF65-F5344CB8AC3E}">
        <p14:creationId xmlns:p14="http://schemas.microsoft.com/office/powerpoint/2010/main" val="402485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8 „Ätzende Stoffe“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ClrTx/>
            </a:pPr>
            <a:r>
              <a:rPr lang="de-DE" sz="2000" dirty="0" smtClean="0"/>
              <a:t>Hinweise zur Verdünnung mit Wasser: </a:t>
            </a:r>
          </a:p>
          <a:p>
            <a:pPr>
              <a:buClrTx/>
            </a:pPr>
            <a:endParaRPr lang="de-DE" sz="2000" dirty="0"/>
          </a:p>
          <a:p>
            <a:pPr>
              <a:buClrTx/>
              <a:buFontTx/>
              <a:buChar char="-"/>
            </a:pPr>
            <a:r>
              <a:rPr lang="de-DE" sz="2000" dirty="0" smtClean="0"/>
              <a:t>Es kann zu einen Temperaturanstieg kommen. Die Temperatur ist zu  </a:t>
            </a:r>
            <a:br>
              <a:rPr lang="de-DE" sz="2000" dirty="0" smtClean="0"/>
            </a:br>
            <a:r>
              <a:rPr lang="de-DE" sz="2000" dirty="0" smtClean="0"/>
              <a:t>kontrollieren! </a:t>
            </a:r>
          </a:p>
          <a:p>
            <a:pPr>
              <a:buClrTx/>
              <a:buFontTx/>
              <a:buChar char="-"/>
            </a:pPr>
            <a:endParaRPr lang="de-DE" sz="2000" dirty="0"/>
          </a:p>
          <a:p>
            <a:pPr>
              <a:buClrTx/>
            </a:pPr>
            <a:r>
              <a:rPr lang="de-DE" sz="2000" dirty="0" smtClean="0"/>
              <a:t>Kleine Mengen mit Universalbindemittel abdecken und entsorgen lassen.</a:t>
            </a:r>
          </a:p>
          <a:p>
            <a:pPr>
              <a:buClrTx/>
            </a:pPr>
            <a:r>
              <a:rPr lang="de-DE" sz="2000" dirty="0" smtClean="0"/>
              <a:t>Säuren können mit organischen Stoffen und Metalle reagieren. Beispiel: Leckage am Tankwagen, Säure bildet mit verzinktem Metall Wasserstoff, welches in der Luft Knallgas bildet.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4908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107950" y="1449388"/>
            <a:ext cx="8172450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 sz="1800" b="1"/>
              <a:t>Einteilung in Gefahrengruppen</a:t>
            </a:r>
          </a:p>
          <a:p>
            <a:pPr algn="l"/>
            <a:endParaRPr lang="de-DE" altLang="de-DE" sz="1800" b="1"/>
          </a:p>
          <a:p>
            <a:pPr algn="l"/>
            <a:r>
              <a:rPr lang="de-DE" altLang="de-DE" sz="1800"/>
              <a:t>Die umfangreiche Anwendung von C-Gefahrstoffen gestaltet eine Zuordnung</a:t>
            </a:r>
          </a:p>
          <a:p>
            <a:pPr algn="l"/>
            <a:r>
              <a:rPr lang="de-DE" altLang="de-DE" sz="1800"/>
              <a:t>potentieller Einsatzbereiche zu Gefahrengruppen sehr schwierig.</a:t>
            </a:r>
          </a:p>
          <a:p>
            <a:pPr algn="l"/>
            <a:r>
              <a:rPr lang="de-DE" altLang="de-DE" sz="1800"/>
              <a:t>Die Gefährdung der Einsatzkräfte hängt von einer Vielzahl von Faktoren ab, die erst aufgrund des aktuellen Ereignisses zu erkunden und abschließend zu beurteilen sind.</a:t>
            </a:r>
          </a:p>
          <a:p>
            <a:pPr algn="l"/>
            <a:endParaRPr lang="de-DE" altLang="de-DE" sz="1800"/>
          </a:p>
          <a:p>
            <a:pPr algn="l"/>
            <a:r>
              <a:rPr lang="de-DE" altLang="de-DE" sz="1800"/>
              <a:t>Als Einflussgrößen können genannt werden:</a:t>
            </a:r>
          </a:p>
          <a:p>
            <a:pPr algn="l"/>
            <a:r>
              <a:rPr lang="de-DE" altLang="de-DE" sz="1800"/>
              <a:t>- Art, Aggregatzustand und Menge der aktuell vorhandenen Chemikalien;</a:t>
            </a:r>
          </a:p>
          <a:p>
            <a:pPr algn="l"/>
            <a:r>
              <a:rPr lang="de-DE" altLang="de-DE" sz="1800"/>
              <a:t>- Menge der freigesetzten chemischen Stoffe oder Leckrate;</a:t>
            </a:r>
          </a:p>
          <a:p>
            <a:pPr algn="l"/>
            <a:r>
              <a:rPr lang="de-DE" altLang="de-DE" sz="1800"/>
              <a:t>- Temperatur und Verdünnungsgrad der Stoffe;</a:t>
            </a:r>
          </a:p>
          <a:p>
            <a:pPr algn="l"/>
            <a:r>
              <a:rPr lang="de-DE" altLang="de-DE" sz="1800"/>
              <a:t>- Brand des Stoffes oder Umgebungsbrand;</a:t>
            </a:r>
          </a:p>
          <a:p>
            <a:pPr algn="l"/>
            <a:r>
              <a:rPr lang="de-DE" altLang="de-DE" sz="1800"/>
              <a:t>- Explosionsgefahr oder Gefahr einer heftigen chemischen Reaktion;</a:t>
            </a:r>
          </a:p>
          <a:p>
            <a:pPr algn="l"/>
            <a:r>
              <a:rPr lang="de-DE" altLang="de-DE" sz="1800"/>
              <a:t>- Ausbreitung einer Kontamination (z. B. durch Löschwasser).</a:t>
            </a:r>
          </a:p>
        </p:txBody>
      </p:sp>
    </p:spTree>
    <p:extLst>
      <p:ext uri="{BB962C8B-B14F-4D97-AF65-F5344CB8AC3E}">
        <p14:creationId xmlns:p14="http://schemas.microsoft.com/office/powerpoint/2010/main" val="7510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9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9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98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98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98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98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98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98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987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827" y="1340768"/>
            <a:ext cx="5429583" cy="5341773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 bwMode="auto">
          <a:xfrm>
            <a:off x="3705522" y="1628799"/>
            <a:ext cx="1728192" cy="50537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5462515" y="1641781"/>
            <a:ext cx="1797557" cy="50537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79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Maßnahmengruppe 9</a:t>
            </a:r>
            <a:br>
              <a:rPr lang="de-DE" b="1" dirty="0" smtClean="0"/>
            </a:br>
            <a:r>
              <a:rPr lang="de-DE" b="1" dirty="0" smtClean="0"/>
              <a:t>„Verschiedene gefährliche Stoffe und Gegenstände“</a:t>
            </a:r>
          </a:p>
          <a:p>
            <a:pPr marL="0" indent="0">
              <a:buNone/>
            </a:pPr>
            <a:endParaRPr lang="de-DE" b="1" dirty="0"/>
          </a:p>
          <a:p>
            <a:pPr>
              <a:buClrTx/>
            </a:pPr>
            <a:r>
              <a:rPr lang="de-DE" sz="2000" dirty="0" smtClean="0"/>
              <a:t>Verflüssigte Metalle</a:t>
            </a:r>
          </a:p>
          <a:p>
            <a:pPr>
              <a:buClrTx/>
            </a:pPr>
            <a:r>
              <a:rPr lang="de-DE" sz="2000" dirty="0" smtClean="0"/>
              <a:t>Asbestmehle (krebserregend, geht auch über die Hautporen) </a:t>
            </a:r>
          </a:p>
          <a:p>
            <a:pPr>
              <a:buClrTx/>
            </a:pPr>
            <a:r>
              <a:rPr lang="de-DE" sz="2000" dirty="0" smtClean="0"/>
              <a:t>PCB (organische Chlorverbindungen)</a:t>
            </a:r>
          </a:p>
          <a:p>
            <a:pPr>
              <a:buClrTx/>
            </a:pPr>
            <a:r>
              <a:rPr lang="de-DE" sz="2000" dirty="0" err="1" smtClean="0"/>
              <a:t>Airbagsmodule</a:t>
            </a:r>
            <a:endParaRPr lang="de-DE" sz="2000" dirty="0" smtClean="0"/>
          </a:p>
          <a:p>
            <a:pPr>
              <a:buClrTx/>
            </a:pPr>
            <a:r>
              <a:rPr lang="de-DE" sz="2000" dirty="0" smtClean="0"/>
              <a:t>erwärmte Stoffe (z.B. Bitumen)</a:t>
            </a:r>
          </a:p>
          <a:p>
            <a:pPr>
              <a:buClrTx/>
            </a:pPr>
            <a:r>
              <a:rPr lang="de-DE" sz="2000" dirty="0" smtClean="0"/>
              <a:t>Lithiumbatterien</a:t>
            </a:r>
          </a:p>
          <a:p>
            <a:pPr>
              <a:buClrTx/>
            </a:pPr>
            <a:r>
              <a:rPr lang="de-DE" sz="2000" dirty="0" smtClean="0"/>
              <a:t>etc.</a:t>
            </a:r>
            <a:endParaRPr lang="de-DE" sz="2000" dirty="0"/>
          </a:p>
        </p:txBody>
      </p:sp>
      <p:pic>
        <p:nvPicPr>
          <p:cNvPr id="4" name="Picture 2" descr="F_1_5_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44824"/>
            <a:ext cx="1411028" cy="141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0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14" y="1484784"/>
            <a:ext cx="7059010" cy="4725059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2843808" y="1932511"/>
            <a:ext cx="5255316" cy="42773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00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250825" y="908050"/>
            <a:ext cx="8637588" cy="323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Ärztliche Überwachung und Nachsorge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ClrTx/>
            </a:pPr>
            <a:r>
              <a:rPr lang="de-DE" dirty="0" smtClean="0"/>
              <a:t>Namentliche Erfassung aller Einsatzkräfte aus den Bereichen der FGG IIC und IIIC. </a:t>
            </a:r>
          </a:p>
          <a:p>
            <a:pPr>
              <a:buClrTx/>
            </a:pPr>
            <a:r>
              <a:rPr lang="de-DE" dirty="0" smtClean="0"/>
              <a:t>Bei besonderen Vorkommnissen (Kontamination, Inkorporation) sind einen ermächtigten Arzt vorzustellen. </a:t>
            </a:r>
          </a:p>
          <a:p>
            <a:pPr>
              <a:buClrTx/>
            </a:pPr>
            <a:r>
              <a:rPr lang="de-DE" dirty="0" smtClean="0"/>
              <a:t>Treten in der Folgezeit eines Einsatzes bei Einsatzkräften Erkrankungen auf, die mit dem C-Gefahrstoff in Zusammenhang stehen können, sind alle Beteiligten erneut einem ermächtigen Arzt vorzustellen.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241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198884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200" dirty="0" smtClean="0"/>
              <a:t>Gibt es noch Fragen?</a:t>
            </a:r>
            <a:endParaRPr lang="de-DE" sz="4200" dirty="0"/>
          </a:p>
        </p:txBody>
      </p:sp>
      <p:sp>
        <p:nvSpPr>
          <p:cNvPr id="5" name="Textfeld 4"/>
          <p:cNvSpPr txBox="1"/>
          <p:nvPr/>
        </p:nvSpPr>
        <p:spPr>
          <a:xfrm>
            <a:off x="0" y="450912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200" dirty="0" smtClean="0"/>
              <a:t>Vielen Dank für eure Aufmerksamkeit!</a:t>
            </a:r>
            <a:endParaRPr lang="de-DE" sz="4200" dirty="0"/>
          </a:p>
        </p:txBody>
      </p:sp>
    </p:spTree>
    <p:extLst>
      <p:ext uri="{BB962C8B-B14F-4D97-AF65-F5344CB8AC3E}">
        <p14:creationId xmlns:p14="http://schemas.microsoft.com/office/powerpoint/2010/main" val="202807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107950" y="1412875"/>
            <a:ext cx="8785225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 sz="1800" b="1" u="sng"/>
              <a:t>Zuordnung in GG‘n ist sehr schwierig, vorerst nach allgemeinen Grundsätzen</a:t>
            </a:r>
          </a:p>
          <a:p>
            <a:pPr algn="l"/>
            <a:endParaRPr lang="de-DE" altLang="de-DE" sz="1800" b="1" u="sng"/>
          </a:p>
          <a:p>
            <a:pPr algn="l"/>
            <a:r>
              <a:rPr lang="de-DE" altLang="de-DE" sz="1800"/>
              <a:t>Risiken, denen voraussichtlich mit Standardmitteln der Feuerwehr (Löschzug) zu</a:t>
            </a:r>
          </a:p>
          <a:p>
            <a:pPr algn="l"/>
            <a:r>
              <a:rPr lang="de-DE" altLang="de-DE" sz="1800"/>
              <a:t>begegnen ist, sind in die </a:t>
            </a:r>
            <a:r>
              <a:rPr lang="de-DE" altLang="de-DE" sz="1800" b="1"/>
              <a:t>Gefahrengruppe IC </a:t>
            </a:r>
            <a:r>
              <a:rPr lang="de-DE" altLang="de-DE" sz="1800"/>
              <a:t>einzuordnen.</a:t>
            </a:r>
          </a:p>
          <a:p>
            <a:pPr algn="l"/>
            <a:endParaRPr lang="de-DE" altLang="de-DE" sz="1800"/>
          </a:p>
          <a:p>
            <a:pPr algn="l"/>
            <a:r>
              <a:rPr lang="de-DE" altLang="de-DE" sz="1800"/>
              <a:t>Risiken, welche voraussichtlich eine zusätzliche</a:t>
            </a:r>
            <a:r>
              <a:rPr lang="de-DE" altLang="de-DE"/>
              <a:t> </a:t>
            </a:r>
            <a:r>
              <a:rPr lang="de-DE" altLang="de-DE" sz="1800"/>
              <a:t>Sonderausrüstung erfordern, sind in</a:t>
            </a:r>
          </a:p>
          <a:p>
            <a:pPr algn="l"/>
            <a:r>
              <a:rPr lang="de-DE" altLang="de-DE" sz="1800"/>
              <a:t>die </a:t>
            </a:r>
            <a:r>
              <a:rPr lang="de-DE" altLang="de-DE" sz="1800" b="1"/>
              <a:t>Gefahrengruppe IIC </a:t>
            </a:r>
            <a:r>
              <a:rPr lang="de-DE" altLang="de-DE" sz="1800"/>
              <a:t>einzuordnen.</a:t>
            </a:r>
          </a:p>
          <a:p>
            <a:pPr algn="l"/>
            <a:endParaRPr lang="de-DE" altLang="de-DE" sz="1800"/>
          </a:p>
          <a:p>
            <a:pPr algn="l"/>
            <a:r>
              <a:rPr lang="de-DE" altLang="de-DE" sz="1800"/>
              <a:t>Risiken, welche voraussichtlich nur mit Sonderausrüstung </a:t>
            </a:r>
            <a:r>
              <a:rPr lang="de-DE" altLang="de-DE" sz="1800" b="1"/>
              <a:t>und </a:t>
            </a:r>
            <a:r>
              <a:rPr lang="de-DE" altLang="de-DE" sz="1800"/>
              <a:t>einer externen</a:t>
            </a:r>
          </a:p>
          <a:p>
            <a:pPr algn="l"/>
            <a:r>
              <a:rPr lang="de-DE" altLang="de-DE" sz="1800"/>
              <a:t>Fachberatung beherrschbar sind, sind in die </a:t>
            </a:r>
            <a:r>
              <a:rPr lang="de-DE" altLang="de-DE" sz="1800" b="1"/>
              <a:t>Gefahrengruppe IIIC </a:t>
            </a:r>
            <a:r>
              <a:rPr lang="de-DE" altLang="de-DE" sz="1800"/>
              <a:t>einzuordnen.</a:t>
            </a:r>
          </a:p>
          <a:p>
            <a:pPr algn="l"/>
            <a:endParaRPr lang="de-DE" altLang="de-DE" sz="1800"/>
          </a:p>
          <a:p>
            <a:pPr algn="l"/>
            <a:r>
              <a:rPr lang="de-DE" altLang="de-DE" sz="1800">
                <a:solidFill>
                  <a:schemeClr val="accent2"/>
                </a:solidFill>
              </a:rPr>
              <a:t>Bei dieser Einordnung sind auch der </a:t>
            </a:r>
            <a:r>
              <a:rPr lang="de-DE" altLang="de-DE" sz="1800" u="sng">
                <a:solidFill>
                  <a:schemeClr val="accent2"/>
                </a:solidFill>
              </a:rPr>
              <a:t>Ausbildungsstand</a:t>
            </a:r>
            <a:r>
              <a:rPr lang="de-DE" altLang="de-DE" sz="1800">
                <a:solidFill>
                  <a:schemeClr val="accent2"/>
                </a:solidFill>
              </a:rPr>
              <a:t> und die </a:t>
            </a:r>
            <a:r>
              <a:rPr lang="de-DE" altLang="de-DE" sz="1800" u="sng">
                <a:solidFill>
                  <a:schemeClr val="accent2"/>
                </a:solidFill>
              </a:rPr>
              <a:t>technische</a:t>
            </a:r>
          </a:p>
          <a:p>
            <a:pPr algn="l"/>
            <a:r>
              <a:rPr lang="de-DE" altLang="de-DE" sz="1800" u="sng">
                <a:solidFill>
                  <a:schemeClr val="accent2"/>
                </a:solidFill>
              </a:rPr>
              <a:t>Ausstattung</a:t>
            </a:r>
            <a:r>
              <a:rPr lang="de-DE" altLang="de-DE" sz="1800">
                <a:solidFill>
                  <a:schemeClr val="accent2"/>
                </a:solidFill>
              </a:rPr>
              <a:t> einer Feuerwehr zu berücksichtigen.</a:t>
            </a:r>
          </a:p>
        </p:txBody>
      </p:sp>
    </p:spTree>
    <p:extLst>
      <p:ext uri="{BB962C8B-B14F-4D97-AF65-F5344CB8AC3E}">
        <p14:creationId xmlns:p14="http://schemas.microsoft.com/office/powerpoint/2010/main" val="229674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9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19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19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19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19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19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1376363"/>
            <a:ext cx="9144000" cy="528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 sz="1800"/>
              <a:t>In zweiter Linie ist das vorhandene Inventar an chemischen Stoffen zu berücksichtigen. Als Hilfsgrößen zur Beurteilung des Risikos können zusätzlich die Kriterien der zu-</a:t>
            </a:r>
          </a:p>
          <a:p>
            <a:pPr algn="l"/>
            <a:r>
              <a:rPr lang="de-DE" altLang="de-DE" sz="1800"/>
              <a:t>ordnung der Stoffe zu </a:t>
            </a:r>
            <a:r>
              <a:rPr lang="de-DE" altLang="de-DE" sz="1800" b="1" u="sng">
                <a:solidFill>
                  <a:schemeClr val="accent2"/>
                </a:solidFill>
              </a:rPr>
              <a:t>Verpackungsgruppen I,II,III </a:t>
            </a:r>
          </a:p>
          <a:p>
            <a:pPr algn="l"/>
            <a:r>
              <a:rPr lang="de-DE" altLang="de-DE" sz="1800">
                <a:solidFill>
                  <a:srgbClr val="FF0000"/>
                </a:solidFill>
              </a:rPr>
              <a:t>(Gefährlichkeit jedoch in gegenläufiger Reihenfolge zur Gefahrengruppeneinteilung!)</a:t>
            </a:r>
            <a:r>
              <a:rPr lang="de-DE" altLang="de-DE" sz="1800"/>
              <a:t> nach ADR/RID/GGVSE herangezogen werden, oder es kann auch auf die</a:t>
            </a:r>
          </a:p>
          <a:p>
            <a:pPr algn="l"/>
            <a:r>
              <a:rPr lang="de-DE" altLang="de-DE" sz="1800" b="1" u="sng">
                <a:solidFill>
                  <a:schemeClr val="accent2"/>
                </a:solidFill>
              </a:rPr>
              <a:t>Beförderungskategorien 0 bis 4</a:t>
            </a:r>
            <a:r>
              <a:rPr lang="de-DE" altLang="de-DE" sz="1800"/>
              <a:t> der ADR/RID/GGVSE zurückgegriffen werden.</a:t>
            </a:r>
          </a:p>
          <a:p>
            <a:pPr algn="l"/>
            <a:endParaRPr lang="de-DE" altLang="de-DE" sz="800" b="1"/>
          </a:p>
          <a:p>
            <a:pPr algn="l"/>
            <a:r>
              <a:rPr lang="de-DE" altLang="de-DE" sz="1800" b="1" u="sng"/>
              <a:t>Verpackungsgruppe:</a:t>
            </a:r>
          </a:p>
          <a:p>
            <a:pPr algn="l"/>
            <a:r>
              <a:rPr lang="de-DE" altLang="de-DE" sz="1800"/>
              <a:t>Eine Gruppe, der gewisse Stoffe aufgrund ihres Gefahrengrades während der</a:t>
            </a:r>
          </a:p>
          <a:p>
            <a:pPr algn="l"/>
            <a:r>
              <a:rPr lang="de-DE" altLang="de-DE" sz="1800"/>
              <a:t>Beförderung für Verpackungszwecke zugeordnet sind.</a:t>
            </a:r>
          </a:p>
          <a:p>
            <a:pPr algn="l"/>
            <a:r>
              <a:rPr lang="de-DE" altLang="de-DE" sz="1800"/>
              <a:t>Die Verpackungsgruppen haben folgende Bedeutung:</a:t>
            </a:r>
          </a:p>
          <a:p>
            <a:pPr algn="l"/>
            <a:r>
              <a:rPr lang="de-DE" altLang="de-DE" sz="1800">
                <a:solidFill>
                  <a:schemeClr val="accent2"/>
                </a:solidFill>
              </a:rPr>
              <a:t>Verpackungsgruppe I: Stoffe mit hoher Gefahr</a:t>
            </a:r>
          </a:p>
          <a:p>
            <a:pPr algn="l"/>
            <a:r>
              <a:rPr lang="de-DE" altLang="de-DE" sz="1800">
                <a:solidFill>
                  <a:schemeClr val="accent2"/>
                </a:solidFill>
              </a:rPr>
              <a:t>Verpackungsgruppe II: Stoffe mit mittlerer Gefahr</a:t>
            </a:r>
          </a:p>
          <a:p>
            <a:pPr algn="l"/>
            <a:r>
              <a:rPr lang="de-DE" altLang="de-DE" sz="1800">
                <a:solidFill>
                  <a:schemeClr val="accent2"/>
                </a:solidFill>
              </a:rPr>
              <a:t>Verpackungsgruppe III: Stoffe mit geringer Gefahr</a:t>
            </a:r>
          </a:p>
          <a:p>
            <a:pPr algn="l"/>
            <a:endParaRPr lang="de-DE" altLang="de-DE" sz="800" b="1"/>
          </a:p>
          <a:p>
            <a:pPr algn="l"/>
            <a:r>
              <a:rPr lang="de-DE" altLang="de-DE" sz="1800" b="1" u="sng"/>
              <a:t>Beförderungskategorie</a:t>
            </a:r>
          </a:p>
          <a:p>
            <a:pPr algn="l"/>
            <a:r>
              <a:rPr lang="de-DE" altLang="de-DE" sz="1800"/>
              <a:t>Im ADR/RID/GGVSE werden gefährliche Güter den Beförderungskategorie 0, 1, 2, 3</a:t>
            </a:r>
          </a:p>
          <a:p>
            <a:pPr algn="l"/>
            <a:r>
              <a:rPr lang="de-DE" altLang="de-DE" sz="1800"/>
              <a:t>oder 4 zugeordnet.</a:t>
            </a:r>
          </a:p>
          <a:p>
            <a:pPr algn="l"/>
            <a:r>
              <a:rPr lang="de-DE" altLang="de-DE" sz="1800"/>
              <a:t>Die Gefährlichkeit nimmt von Beförderungskategorie 0 nach Beförderungskategorie 4 ab.</a:t>
            </a:r>
          </a:p>
        </p:txBody>
      </p:sp>
    </p:spTree>
    <p:extLst>
      <p:ext uri="{BB962C8B-B14F-4D97-AF65-F5344CB8AC3E}">
        <p14:creationId xmlns:p14="http://schemas.microsoft.com/office/powerpoint/2010/main" val="258145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9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29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9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29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9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29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29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9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294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294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107950" y="1268413"/>
            <a:ext cx="2674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Sonderausrüstung</a:t>
            </a: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107950" y="1736725"/>
            <a:ext cx="87122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 b="1"/>
              <a:t>Persönliche Sonderausrüstung</a:t>
            </a:r>
          </a:p>
          <a:p>
            <a:pPr algn="l"/>
            <a:r>
              <a:rPr lang="de-DE" altLang="de-DE"/>
              <a:t>Aufgrund der stark unterschiedlichenchemischen/ Physika-</a:t>
            </a:r>
          </a:p>
          <a:p>
            <a:pPr algn="l"/>
            <a:r>
              <a:rPr lang="de-DE" altLang="de-DE"/>
              <a:t>lischen Eigenschaften von C-Gefahrstoffen muss der Einsatz-</a:t>
            </a:r>
          </a:p>
          <a:p>
            <a:pPr algn="l"/>
            <a:r>
              <a:rPr lang="de-DE" altLang="de-DE"/>
              <a:t>leiter über den Umfang der persönlichen Sonderausrüstung im konkreten Fall entscheiden.</a:t>
            </a:r>
          </a:p>
          <a:p>
            <a:pPr algn="l"/>
            <a:r>
              <a:rPr lang="de-DE" altLang="de-DE"/>
              <a:t>Grundsätzlich ist im Einsatz mit gefährlichen chemischen Stoffen nicht unbedingt Atemschutz oder der Einsatz von Chemikalienschutzanzügen erforderlich.</a:t>
            </a:r>
          </a:p>
          <a:p>
            <a:pPr algn="l"/>
            <a:r>
              <a:rPr lang="de-DE" altLang="de-DE"/>
              <a:t>Beispielsweise können bei Mineralöleinsätzen Gummi- oder Polymerhandschuhe, - stiefel und entsprechende Jacken oder Kleidung, die Öle nicht ins Gewebe aufnehmen, ausreichend sein. Bei Explosivstoffen kann auf die persönliche Sonder-</a:t>
            </a:r>
          </a:p>
          <a:p>
            <a:pPr algn="l"/>
            <a:r>
              <a:rPr lang="de-DE" altLang="de-DE"/>
              <a:t>ausrüstung häufig ganz verzichtet werden.</a:t>
            </a:r>
          </a:p>
        </p:txBody>
      </p:sp>
    </p:spTree>
    <p:extLst>
      <p:ext uri="{BB962C8B-B14F-4D97-AF65-F5344CB8AC3E}">
        <p14:creationId xmlns:p14="http://schemas.microsoft.com/office/powerpoint/2010/main" val="372051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2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2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27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27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27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07950" y="1412875"/>
            <a:ext cx="903605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 b="1"/>
              <a:t>Umfang der Sonderausrüstung</a:t>
            </a:r>
          </a:p>
          <a:p>
            <a:pPr algn="l"/>
            <a:r>
              <a:rPr lang="de-DE" altLang="de-DE"/>
              <a:t>Für eine Gruppe ist die persönliche Sonderausrüstung für mindestens sechs Einsatzkräfte vorzuhalten.</a:t>
            </a:r>
          </a:p>
          <a:p>
            <a:pPr algn="l"/>
            <a:r>
              <a:rPr lang="de-DE" altLang="de-DE"/>
              <a:t>Von der sonstigen Sonderausrüstung sind für die Gruppe mindestens erforderlich:</a:t>
            </a:r>
          </a:p>
          <a:p>
            <a:pPr algn="l"/>
            <a:r>
              <a:rPr lang="de-DE" altLang="de-DE"/>
              <a:t>- 6 Atemfilter ABEK2-P3 (Angriffstrupp, Sicherheitstrupp)</a:t>
            </a:r>
          </a:p>
          <a:p>
            <a:pPr algn="l"/>
            <a:r>
              <a:rPr lang="de-DE" altLang="de-DE"/>
              <a:t>- 2 Filtergeräte mit Atemfilter ABEK2-P3 (Wassertrupp)</a:t>
            </a:r>
          </a:p>
          <a:p>
            <a:pPr algn="l"/>
            <a:r>
              <a:rPr lang="de-DE" altLang="de-DE"/>
              <a:t>- 2 leichte Schutzanzüge (Wassertrupp)</a:t>
            </a:r>
          </a:p>
          <a:p>
            <a:pPr algn="l"/>
            <a:r>
              <a:rPr lang="de-DE" altLang="de-DE"/>
              <a:t>- pH-Wert – Indikatoren, - Spürpulver/Spürpapier</a:t>
            </a:r>
          </a:p>
          <a:p>
            <a:pPr algn="l"/>
            <a:r>
              <a:rPr lang="de-DE" altLang="de-DE"/>
              <a:t>- Öltestpapier, - Lecksuchspray, - Wassernachweispaste</a:t>
            </a:r>
          </a:p>
          <a:p>
            <a:pPr algn="l"/>
            <a:r>
              <a:rPr lang="de-DE" altLang="de-DE"/>
              <a:t>- Prüfröhrchen mindestens für Stoffe nach vfdb-Richtlinie 10/01</a:t>
            </a:r>
          </a:p>
          <a:p>
            <a:pPr algn="l"/>
            <a:r>
              <a:rPr lang="de-DE" altLang="de-DE"/>
              <a:t>- Explosionsgrenzen-Warngeräte</a:t>
            </a:r>
          </a:p>
          <a:p>
            <a:pPr algn="l"/>
            <a:r>
              <a:rPr lang="de-DE" altLang="de-DE"/>
              <a:t>- 7 Handsprechfunkgeräte - geeignetes Absperrmaterial.</a:t>
            </a:r>
          </a:p>
          <a:p>
            <a:pPr algn="l"/>
            <a:r>
              <a:rPr lang="de-DE" altLang="de-DE" sz="2000"/>
              <a:t>Je nach Länder-/Standortregelungen ist die Sonderausrüstung durch Arbeitsgeräte und Verbrauchsmaterialien zu ergänzen.</a:t>
            </a:r>
          </a:p>
        </p:txBody>
      </p:sp>
    </p:spTree>
    <p:extLst>
      <p:ext uri="{BB962C8B-B14F-4D97-AF65-F5344CB8AC3E}">
        <p14:creationId xmlns:p14="http://schemas.microsoft.com/office/powerpoint/2010/main" val="145368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07950" y="1412875"/>
            <a:ext cx="9036050" cy="493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 b="1"/>
              <a:t>Erkundung und Beurteilung</a:t>
            </a:r>
          </a:p>
          <a:p>
            <a:pPr algn="l"/>
            <a:r>
              <a:rPr lang="de-DE" altLang="de-DE"/>
              <a:t>Die Lagefeststellung an Einsatzstellen mit C-Gefahrstoffen wird maßgeblich von </a:t>
            </a:r>
            <a:r>
              <a:rPr lang="de-DE" altLang="de-DE">
                <a:solidFill>
                  <a:srgbClr val="FF0000"/>
                </a:solidFill>
              </a:rPr>
              <a:t>Art, Menge und Eigenschaften</a:t>
            </a:r>
            <a:r>
              <a:rPr lang="de-DE" altLang="de-DE"/>
              <a:t> der Gefahrstoffe bestimmt. Insbesondere sind folgende Fragen zu klären:</a:t>
            </a:r>
          </a:p>
          <a:p>
            <a:pPr algn="l"/>
            <a:endParaRPr lang="de-DE" altLang="de-DE"/>
          </a:p>
          <a:p>
            <a:pPr algn="l">
              <a:buFontTx/>
              <a:buChar char="-"/>
            </a:pPr>
            <a:r>
              <a:rPr lang="de-DE" altLang="de-DE" sz="1800"/>
              <a:t> Sind Gefahrstoffe frei geworden und wie groß ist die Freisetzungsrate?</a:t>
            </a:r>
          </a:p>
          <a:p>
            <a:pPr algn="l"/>
            <a:r>
              <a:rPr lang="de-DE" altLang="de-DE" sz="1800"/>
              <a:t>- In welcher Menge sind die Gefahrstoffe vorhanden?</a:t>
            </a:r>
          </a:p>
          <a:p>
            <a:pPr algn="l">
              <a:buFontTx/>
              <a:buChar char="-"/>
            </a:pPr>
            <a:r>
              <a:rPr lang="de-DE" altLang="de-DE" sz="1800"/>
              <a:t> Um welche C-Gefahrstoffe handelt es sich und welche Stoffe können durch Reaktion</a:t>
            </a:r>
          </a:p>
          <a:p>
            <a:pPr algn="l"/>
            <a:r>
              <a:rPr lang="de-DE" altLang="de-DE" sz="1800"/>
              <a:t>  entstehen?</a:t>
            </a:r>
          </a:p>
          <a:p>
            <a:pPr algn="l">
              <a:buFontTx/>
              <a:buChar char="-"/>
            </a:pPr>
            <a:r>
              <a:rPr lang="de-DE" altLang="de-DE" sz="1800"/>
              <a:t> Welche chemischen/physikalischen und gefährlichen Eigenschaften haben die Stoffe?</a:t>
            </a:r>
          </a:p>
          <a:p>
            <a:pPr algn="l">
              <a:buFontTx/>
              <a:buChar char="-"/>
            </a:pPr>
            <a:r>
              <a:rPr lang="de-DE" altLang="de-DE" sz="1800"/>
              <a:t> Sind die Teile der Sonderausrüstung beständig gegen die konkret vorliegenden</a:t>
            </a:r>
          </a:p>
          <a:p>
            <a:pPr algn="l"/>
            <a:r>
              <a:rPr lang="de-DE" altLang="de-DE" sz="1800"/>
              <a:t>  C-Gefahrstoffe?</a:t>
            </a:r>
          </a:p>
          <a:p>
            <a:pPr algn="l"/>
            <a:r>
              <a:rPr lang="de-DE" altLang="de-DE" sz="1800"/>
              <a:t>- Besteht bei gas-/dampfförmigen Stoffen die Gefahr der Hautresorption?</a:t>
            </a:r>
          </a:p>
          <a:p>
            <a:pPr algn="l"/>
            <a:r>
              <a:rPr lang="de-DE" altLang="de-DE" sz="1800"/>
              <a:t>- Können sich explosionsfähige Atmosphären bilden?</a:t>
            </a:r>
          </a:p>
          <a:p>
            <a:pPr algn="l"/>
            <a:r>
              <a:rPr lang="de-DE" altLang="de-DE" sz="1800"/>
              <a:t>- Sind Sprengstoffe vorhanden?</a:t>
            </a:r>
          </a:p>
          <a:p>
            <a:pPr algn="l"/>
            <a:r>
              <a:rPr lang="de-DE" altLang="de-DE" sz="1800"/>
              <a:t>- Sind Druckbehälter vorhanden?</a:t>
            </a:r>
          </a:p>
        </p:txBody>
      </p:sp>
    </p:spTree>
    <p:extLst>
      <p:ext uri="{BB962C8B-B14F-4D97-AF65-F5344CB8AC3E}">
        <p14:creationId xmlns:p14="http://schemas.microsoft.com/office/powerpoint/2010/main" val="392315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7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37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37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37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37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37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37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37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37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73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ABK">
  <a:themeElements>
    <a:clrScheme name="NABK 8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NAB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NABK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BK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BK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BK 8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NABK</Template>
  <TotalTime>0</TotalTime>
  <Words>1721</Words>
  <PresentationFormat>Bildschirmpräsentation (4:3)</PresentationFormat>
  <Paragraphs>351</Paragraphs>
  <Slides>44</Slides>
  <Notes>17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49" baseType="lpstr">
      <vt:lpstr>Arial</vt:lpstr>
      <vt:lpstr>Arial Black</vt:lpstr>
      <vt:lpstr>Parchment</vt:lpstr>
      <vt:lpstr>Wingdings</vt:lpstr>
      <vt:lpstr>NABK</vt:lpstr>
      <vt:lpstr>Stoffbezogene Maßnahmen C- Gefahrstoffe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2016-10-05T08:10:07Z</dcterms:created>
  <dcterms:modified xsi:type="dcterms:W3CDTF">2017-04-19T07:10:15Z</dcterms:modified>
</cp:coreProperties>
</file>